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21" r:id="rId3"/>
    <p:sldId id="259" r:id="rId4"/>
    <p:sldId id="260" r:id="rId5"/>
    <p:sldId id="315" r:id="rId6"/>
    <p:sldId id="257" r:id="rId7"/>
    <p:sldId id="258" r:id="rId8"/>
    <p:sldId id="316" r:id="rId9"/>
    <p:sldId id="317" r:id="rId10"/>
    <p:sldId id="318" r:id="rId11"/>
    <p:sldId id="320" r:id="rId12"/>
    <p:sldId id="309" r:id="rId13"/>
    <p:sldId id="261" r:id="rId14"/>
    <p:sldId id="310" r:id="rId15"/>
    <p:sldId id="311" r:id="rId16"/>
    <p:sldId id="306" r:id="rId17"/>
    <p:sldId id="307" r:id="rId18"/>
    <p:sldId id="313" r:id="rId19"/>
    <p:sldId id="314" r:id="rId20"/>
    <p:sldId id="308" r:id="rId21"/>
    <p:sldId id="303" r:id="rId22"/>
    <p:sldId id="304" r:id="rId23"/>
    <p:sldId id="305" r:id="rId24"/>
    <p:sldId id="282" r:id="rId25"/>
    <p:sldId id="283" r:id="rId26"/>
    <p:sldId id="284" r:id="rId27"/>
    <p:sldId id="285" r:id="rId28"/>
    <p:sldId id="286" r:id="rId29"/>
    <p:sldId id="287" r:id="rId30"/>
    <p:sldId id="288" r:id="rId31"/>
    <p:sldId id="289"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27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82" autoAdjust="0"/>
  </p:normalViewPr>
  <p:slideViewPr>
    <p:cSldViewPr>
      <p:cViewPr varScale="1">
        <p:scale>
          <a:sx n="66" d="100"/>
          <a:sy n="66" d="100"/>
        </p:scale>
        <p:origin x="-63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51B6B-D07E-4753-AB78-84F4D43132E4}" type="datetimeFigureOut">
              <a:rPr lang="en-US" smtClean="0"/>
              <a:pPr/>
              <a:t>8/23/2023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13F4-2F30-4560-A882-E4B2999AA267}" type="slidenum">
              <a:rPr lang="en-US" smtClean="0"/>
              <a:pPr/>
              <a:t>‹#›</a:t>
            </a:fld>
            <a:endParaRPr lang="en-US"/>
          </a:p>
        </p:txBody>
      </p:sp>
    </p:spTree>
    <p:extLst>
      <p:ext uri="{BB962C8B-B14F-4D97-AF65-F5344CB8AC3E}">
        <p14:creationId xmlns="" xmlns:p14="http://schemas.microsoft.com/office/powerpoint/2010/main" val="217119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lets say a student has solved 110 practice problems out of 150. First 50 problems will be considered as eligibility condition to award practice problem marks(based on problems solved above 50 problems). In this case, student will be eligible to get maximum marks for 60 problems (over and above 50) [60% of rest 100] depending </a:t>
            </a:r>
            <a:r>
              <a:rPr lang="en-US" dirty="0" err="1" smtClean="0"/>
              <a:t>uponhow</a:t>
            </a:r>
            <a:r>
              <a:rPr lang="en-US" dirty="0" smtClean="0"/>
              <a:t> he/she performs in proctored contents (CAs).</a:t>
            </a:r>
            <a:endParaRPr lang="en-US" dirty="0"/>
          </a:p>
        </p:txBody>
      </p:sp>
      <p:sp>
        <p:nvSpPr>
          <p:cNvPr id="4" name="Slide Number Placeholder 3"/>
          <p:cNvSpPr>
            <a:spLocks noGrp="1"/>
          </p:cNvSpPr>
          <p:nvPr>
            <p:ph type="sldNum" sz="quarter" idx="10"/>
          </p:nvPr>
        </p:nvSpPr>
        <p:spPr/>
        <p:txBody>
          <a:bodyPr/>
          <a:lstStyle/>
          <a:p>
            <a:fld id="{182E13F4-2F30-4560-A882-E4B2999AA267}" type="slidenum">
              <a:rPr lang="en-US" smtClean="0"/>
              <a:pPr/>
              <a:t>10</a:t>
            </a:fld>
            <a:endParaRPr lang="en-US"/>
          </a:p>
        </p:txBody>
      </p:sp>
    </p:spTree>
    <p:extLst>
      <p:ext uri="{BB962C8B-B14F-4D97-AF65-F5344CB8AC3E}">
        <p14:creationId xmlns="" xmlns:p14="http://schemas.microsoft.com/office/powerpoint/2010/main" val="3991232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graphicFrame>
        <p:nvGraphicFramePr>
          <p:cNvPr id="1026" name="Object 86"/>
          <p:cNvGraphicFramePr>
            <a:graphicFrameLocks noChangeAspect="1"/>
          </p:cNvGraphicFramePr>
          <p:nvPr/>
        </p:nvGraphicFramePr>
        <p:xfrm>
          <a:off x="7391400" y="85725"/>
          <a:ext cx="1676400" cy="679450"/>
        </p:xfrm>
        <a:graphic>
          <a:graphicData uri="http://schemas.openxmlformats.org/presentationml/2006/ole">
            <p:oleObj spid="_x0000_s1046" r:id="rId3" imgW="13937020" imgH="5409524" progId="">
              <p:embed/>
            </p:oleObj>
          </a:graphicData>
        </a:graphic>
      </p:graphicFrame>
      <p:cxnSp>
        <p:nvCxnSpPr>
          <p:cNvPr id="8" name="Straight Connector 7"/>
          <p:cNvCxnSpPr/>
          <p:nvPr userDrawn="1"/>
        </p:nvCxnSpPr>
        <p:spPr>
          <a:xfrm>
            <a:off x="0" y="838200"/>
            <a:ext cx="9144000" cy="1588"/>
          </a:xfrm>
          <a:prstGeom prst="line">
            <a:avLst/>
          </a:prstGeom>
        </p:spPr>
        <p:style>
          <a:lnRef idx="3">
            <a:schemeClr val="accent6"/>
          </a:lnRef>
          <a:fillRef idx="0">
            <a:schemeClr val="accent6"/>
          </a:fillRef>
          <a:effectRef idx="2">
            <a:schemeClr val="accent6"/>
          </a:effectRef>
          <a:fontRef idx="minor">
            <a:schemeClr val="tx1"/>
          </a:fontRef>
        </p:style>
      </p:cxnSp>
      <p:pic>
        <p:nvPicPr>
          <p:cNvPr id="10" name="Picture 2" descr="Image result for copyright icon"/>
          <p:cNvPicPr>
            <a:picLocks noChangeAspect="1" noChangeArrowheads="1"/>
          </p:cNvPicPr>
          <p:nvPr userDrawn="1"/>
        </p:nvPicPr>
        <p:blipFill>
          <a:blip r:embed="rId4" cstate="print"/>
          <a:srcRect/>
          <a:stretch>
            <a:fillRect/>
          </a:stretch>
        </p:blipFill>
        <p:spPr bwMode="auto">
          <a:xfrm>
            <a:off x="0" y="6486230"/>
            <a:ext cx="357158" cy="37177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C59AFD-DEFF-44AC-B834-99A7C875E2EB}" type="datetimeFigureOut">
              <a:rPr lang="en-US" smtClean="0"/>
              <a:pPr/>
              <a:t>8/23/2023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68A4772-BA79-4D4E-AF77-ADD080AD1F90}"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cxnSp>
        <p:nvCxnSpPr>
          <p:cNvPr id="7" name="Straight Connector 6"/>
          <p:cNvCxnSpPr/>
          <p:nvPr userDrawn="1"/>
        </p:nvCxnSpPr>
        <p:spPr>
          <a:xfrm>
            <a:off x="0" y="838200"/>
            <a:ext cx="9144000" cy="1588"/>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13313" name="Object 86"/>
          <p:cNvGraphicFramePr>
            <a:graphicFrameLocks noChangeAspect="1"/>
          </p:cNvGraphicFramePr>
          <p:nvPr/>
        </p:nvGraphicFramePr>
        <p:xfrm>
          <a:off x="7391400" y="85725"/>
          <a:ext cx="1676400" cy="679450"/>
        </p:xfrm>
        <a:graphic>
          <a:graphicData uri="http://schemas.openxmlformats.org/presentationml/2006/ole">
            <p:oleObj spid="_x0000_s13333" r:id="rId14" imgW="13937020" imgH="5409524" progId="">
              <p:embed/>
            </p:oleObj>
          </a:graphicData>
        </a:graphic>
      </p:graphicFrame>
      <p:pic>
        <p:nvPicPr>
          <p:cNvPr id="10" name="Picture 2" descr="Image result for copyright icon"/>
          <p:cNvPicPr>
            <a:picLocks noChangeAspect="1" noChangeArrowheads="1"/>
          </p:cNvPicPr>
          <p:nvPr userDrawn="1"/>
        </p:nvPicPr>
        <p:blipFill>
          <a:blip r:embed="rId15" cstate="print"/>
          <a:srcRect/>
          <a:stretch>
            <a:fillRect/>
          </a:stretch>
        </p:blipFill>
        <p:spPr bwMode="auto">
          <a:xfrm>
            <a:off x="0" y="6486230"/>
            <a:ext cx="357158" cy="371770"/>
          </a:xfrm>
          <a:prstGeom prst="rect">
            <a:avLst/>
          </a:prstGeom>
          <a:noFill/>
        </p:spPr>
      </p:pic>
      <p:sp>
        <p:nvSpPr>
          <p:cNvPr id="11" name="Rectangle 10"/>
          <p:cNvSpPr/>
          <p:nvPr userDrawn="1"/>
        </p:nvSpPr>
        <p:spPr>
          <a:xfrm>
            <a:off x="0" y="6488668"/>
            <a:ext cx="5857884" cy="369332"/>
          </a:xfrm>
          <a:prstGeom prst="rect">
            <a:avLst/>
          </a:prstGeom>
        </p:spPr>
        <p:txBody>
          <a:bodyPr wrap="square">
            <a:spAutoFit/>
          </a:bodyPr>
          <a:lstStyle/>
          <a:p>
            <a:r>
              <a:rPr lang="en-IN" b="1" dirty="0">
                <a:solidFill>
                  <a:schemeClr val="accent6">
                    <a:lumMod val="75000"/>
                  </a:schemeClr>
                </a:solidFill>
              </a:rPr>
              <a:t>     LPU:: CSE202: OBJECT ORIENTED PROGRAMMING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3.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5.wmf"/></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071546"/>
            <a:ext cx="9144000" cy="1684339"/>
          </a:xfrm>
          <a:prstGeom prst="rect">
            <a:avLst/>
          </a:prstGeom>
        </p:spPr>
        <p:txBody>
          <a:bodyPr rtlCol="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3399"/>
                </a:solidFill>
                <a:effectLst/>
                <a:uLnTx/>
                <a:uFillTx/>
                <a:latin typeface="Broadway" pitchFamily="82" charset="0"/>
                <a:ea typeface="+mj-ea"/>
                <a:cs typeface="+mj-cs"/>
              </a:rPr>
              <a:t>CSE202</a:t>
            </a:r>
            <a:br>
              <a:rPr kumimoji="0" lang="en-US" sz="4800" b="0" i="0" u="none" strike="noStrike" kern="1200" cap="none" spc="0" normalizeH="0" baseline="0" noProof="0" dirty="0">
                <a:ln>
                  <a:noFill/>
                </a:ln>
                <a:solidFill>
                  <a:srgbClr val="003399"/>
                </a:solidFill>
                <a:effectLst/>
                <a:uLnTx/>
                <a:uFillTx/>
                <a:latin typeface="Broadway" pitchFamily="82" charset="0"/>
                <a:ea typeface="+mj-ea"/>
                <a:cs typeface="+mj-cs"/>
              </a:rPr>
            </a:br>
            <a:r>
              <a:rPr lang="en-US" sz="4800" dirty="0">
                <a:solidFill>
                  <a:srgbClr val="003399"/>
                </a:solidFill>
                <a:latin typeface="Broadway" pitchFamily="82" charset="0"/>
                <a:ea typeface="+mj-ea"/>
                <a:cs typeface="+mj-cs"/>
              </a:rPr>
              <a:t>OBJECT ORIENTED</a:t>
            </a:r>
            <a:r>
              <a:rPr kumimoji="0" lang="en-US" sz="4800" b="0" i="0" u="none" strike="noStrike" kern="1200" cap="none" spc="0" normalizeH="0" baseline="0" noProof="0" dirty="0">
                <a:ln>
                  <a:noFill/>
                </a:ln>
                <a:solidFill>
                  <a:srgbClr val="003399"/>
                </a:solidFill>
                <a:effectLst/>
                <a:uLnTx/>
                <a:uFillTx/>
                <a:latin typeface="Broadway" pitchFamily="82" charset="0"/>
                <a:ea typeface="+mj-ea"/>
                <a:cs typeface="+mj-cs"/>
              </a:rPr>
              <a:t> Programming</a:t>
            </a:r>
            <a:endParaRPr kumimoji="0" lang="en-IN" sz="4800" b="0" i="0" u="none" strike="noStrike" kern="1200" cap="none" spc="0" normalizeH="0" baseline="0" noProof="0" dirty="0">
              <a:ln>
                <a:noFill/>
              </a:ln>
              <a:solidFill>
                <a:srgbClr val="003399"/>
              </a:solidFill>
              <a:effectLst/>
              <a:uLnTx/>
              <a:uFillTx/>
              <a:latin typeface="Broadway" pitchFamily="82" charset="0"/>
              <a:ea typeface="+mj-ea"/>
              <a:cs typeface="+mj-cs"/>
            </a:endParaRPr>
          </a:p>
        </p:txBody>
      </p:sp>
      <p:cxnSp>
        <p:nvCxnSpPr>
          <p:cNvPr id="9" name="Straight Connector 8"/>
          <p:cNvCxnSpPr/>
          <p:nvPr/>
        </p:nvCxnSpPr>
        <p:spPr>
          <a:xfrm>
            <a:off x="1285852" y="3357562"/>
            <a:ext cx="7058025" cy="0"/>
          </a:xfrm>
          <a:prstGeom prst="line">
            <a:avLst/>
          </a:prstGeom>
        </p:spPr>
        <p:style>
          <a:lnRef idx="3">
            <a:schemeClr val="accent6"/>
          </a:lnRef>
          <a:fillRef idx="0">
            <a:schemeClr val="accent6"/>
          </a:fillRef>
          <a:effectRef idx="2">
            <a:schemeClr val="accent6"/>
          </a:effectRef>
          <a:fontRef idx="minor">
            <a:schemeClr val="tx1"/>
          </a:fontRef>
        </p:style>
      </p:cxnSp>
      <p:pic>
        <p:nvPicPr>
          <p:cNvPr id="8" name="Picture 2" descr="Image result for c++ icon"/>
          <p:cNvPicPr>
            <a:picLocks noChangeAspect="1" noChangeArrowheads="1"/>
          </p:cNvPicPr>
          <p:nvPr/>
        </p:nvPicPr>
        <p:blipFill>
          <a:blip r:embed="rId2" cstate="print"/>
          <a:srcRect/>
          <a:stretch>
            <a:fillRect/>
          </a:stretch>
        </p:blipFill>
        <p:spPr bwMode="auto">
          <a:xfrm>
            <a:off x="3214678" y="3786190"/>
            <a:ext cx="2928958" cy="2500315"/>
          </a:xfrm>
          <a:prstGeom prst="rect">
            <a:avLst/>
          </a:prstGeom>
        </p:spPr>
        <p:style>
          <a:lnRef idx="0">
            <a:schemeClr val="accent6"/>
          </a:lnRef>
          <a:fillRef idx="3">
            <a:schemeClr val="accent6"/>
          </a:fillRef>
          <a:effectRef idx="3">
            <a:schemeClr val="accent6"/>
          </a:effectRef>
          <a:fontRef idx="minor">
            <a:schemeClr val="lt1"/>
          </a:fontRef>
        </p:style>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dirty="0" smtClean="0">
                <a:solidFill>
                  <a:schemeClr val="accent6">
                    <a:lumMod val="75000"/>
                  </a:schemeClr>
                </a:solidFill>
              </a:rPr>
              <a:t>CA Marking Scheme </a:t>
            </a:r>
            <a:endParaRPr lang="en-US" dirty="0">
              <a:solidFill>
                <a:schemeClr val="accent6">
                  <a:lumMod val="75000"/>
                </a:schemeClr>
              </a:solidFill>
            </a:endParaRPr>
          </a:p>
        </p:txBody>
      </p:sp>
      <p:sp>
        <p:nvSpPr>
          <p:cNvPr id="3" name="Content Placeholder 2"/>
          <p:cNvSpPr>
            <a:spLocks noGrp="1"/>
          </p:cNvSpPr>
          <p:nvPr>
            <p:ph idx="1"/>
          </p:nvPr>
        </p:nvSpPr>
        <p:spPr>
          <a:xfrm>
            <a:off x="457200" y="1124744"/>
            <a:ext cx="8229600" cy="5040560"/>
          </a:xfrm>
        </p:spPr>
        <p:txBody>
          <a:bodyPr>
            <a:normAutofit/>
          </a:bodyPr>
          <a:lstStyle/>
          <a:p>
            <a:pPr algn="just"/>
            <a:r>
              <a:rPr lang="en-US" sz="2000" dirty="0"/>
              <a:t>In order to qualify for programming practice marks, the student should solve at least </a:t>
            </a:r>
            <a:r>
              <a:rPr lang="en-US" sz="2000" dirty="0" smtClean="0"/>
              <a:t>50 problems </a:t>
            </a:r>
            <a:r>
              <a:rPr lang="en-US" sz="2000" dirty="0"/>
              <a:t>(eligibility condition</a:t>
            </a:r>
            <a:r>
              <a:rPr lang="en-US" sz="2000" dirty="0" smtClean="0"/>
              <a:t>).</a:t>
            </a:r>
          </a:p>
          <a:p>
            <a:pPr algn="just"/>
            <a:r>
              <a:rPr lang="en-US" sz="2000" dirty="0"/>
              <a:t>In case the student scores more than or equal to 81% in all the CA’s [Best 02 are to </a:t>
            </a:r>
            <a:r>
              <a:rPr lang="en-US" sz="2000" dirty="0" smtClean="0"/>
              <a:t>be taken </a:t>
            </a:r>
            <a:r>
              <a:rPr lang="en-US" sz="2000" dirty="0"/>
              <a:t>from 03] then he/she will be eligible for obtaining 100% of the marks awarded as 1mark allocated for every 5 problems correctly solved after the mandatory first 50 </a:t>
            </a:r>
            <a:r>
              <a:rPr lang="en-US" sz="2000" dirty="0" smtClean="0"/>
              <a:t>problems capped </a:t>
            </a:r>
            <a:r>
              <a:rPr lang="en-US" sz="2000" dirty="0"/>
              <a:t>with a maximum score of 20</a:t>
            </a:r>
            <a:r>
              <a:rPr lang="en-US" sz="2000" dirty="0" smtClean="0"/>
              <a:t>.</a:t>
            </a:r>
          </a:p>
          <a:p>
            <a:pPr algn="just"/>
            <a:r>
              <a:rPr lang="en-US" sz="2000" dirty="0" smtClean="0"/>
              <a:t>71</a:t>
            </a:r>
            <a:r>
              <a:rPr lang="en-US" sz="2000" dirty="0"/>
              <a:t>% - 80% </a:t>
            </a:r>
            <a:r>
              <a:rPr lang="en-US" sz="2000" dirty="0" smtClean="0"/>
              <a:t>in </a:t>
            </a:r>
            <a:r>
              <a:rPr lang="en-US" sz="2000" dirty="0"/>
              <a:t>all the CA’s [Best 02 </a:t>
            </a:r>
            <a:r>
              <a:rPr lang="en-US" sz="2000" dirty="0" smtClean="0"/>
              <a:t>are to </a:t>
            </a:r>
            <a:r>
              <a:rPr lang="en-US" sz="2000" dirty="0"/>
              <a:t>be taken from </a:t>
            </a:r>
            <a:r>
              <a:rPr lang="en-US" sz="2000" dirty="0" smtClean="0"/>
              <a:t>03]</a:t>
            </a:r>
            <a:r>
              <a:rPr lang="en-US" sz="2000" dirty="0" smtClean="0">
                <a:sym typeface="Wingdings" panose="05000000000000000000" pitchFamily="2" charset="2"/>
              </a:rPr>
              <a:t></a:t>
            </a:r>
            <a:r>
              <a:rPr lang="en-US" sz="2000" dirty="0" smtClean="0"/>
              <a:t> 70</a:t>
            </a:r>
            <a:r>
              <a:rPr lang="en-US" sz="2000" dirty="0"/>
              <a:t>% of the marks </a:t>
            </a:r>
            <a:r>
              <a:rPr lang="en-US" sz="2000" dirty="0" smtClean="0"/>
              <a:t>awarded.</a:t>
            </a:r>
          </a:p>
          <a:p>
            <a:pPr algn="just"/>
            <a:r>
              <a:rPr lang="en-US" sz="2000" dirty="0" smtClean="0"/>
              <a:t>51</a:t>
            </a:r>
            <a:r>
              <a:rPr lang="en-US" sz="2000" dirty="0"/>
              <a:t>% - 70% </a:t>
            </a:r>
            <a:r>
              <a:rPr lang="en-US" sz="2000" dirty="0" smtClean="0"/>
              <a:t>in </a:t>
            </a:r>
            <a:r>
              <a:rPr lang="en-US" sz="2000" dirty="0"/>
              <a:t>all the CA’s [Best 02 </a:t>
            </a:r>
            <a:r>
              <a:rPr lang="en-US" sz="2000" dirty="0" smtClean="0"/>
              <a:t>are to </a:t>
            </a:r>
            <a:r>
              <a:rPr lang="en-US" sz="2000" dirty="0"/>
              <a:t>be taken from </a:t>
            </a:r>
            <a:r>
              <a:rPr lang="en-US" sz="2000" dirty="0" smtClean="0"/>
              <a:t>03</a:t>
            </a:r>
            <a:r>
              <a:rPr lang="en-US" sz="2000" dirty="0" smtClean="0">
                <a:sym typeface="Wingdings" panose="05000000000000000000" pitchFamily="2" charset="2"/>
              </a:rPr>
              <a:t></a:t>
            </a:r>
            <a:r>
              <a:rPr lang="en-US" sz="2000" dirty="0" smtClean="0"/>
              <a:t> </a:t>
            </a:r>
            <a:r>
              <a:rPr lang="en-US" sz="2000" dirty="0"/>
              <a:t>50% of the marks </a:t>
            </a:r>
            <a:r>
              <a:rPr lang="en-US" sz="2000" dirty="0" smtClean="0"/>
              <a:t>awarded</a:t>
            </a:r>
          </a:p>
          <a:p>
            <a:pPr algn="just"/>
            <a:r>
              <a:rPr lang="en-US" sz="2000" dirty="0" smtClean="0"/>
              <a:t>30</a:t>
            </a:r>
            <a:r>
              <a:rPr lang="en-US" sz="2000" dirty="0"/>
              <a:t>% - 50% </a:t>
            </a:r>
            <a:r>
              <a:rPr lang="en-US" sz="2000" dirty="0" smtClean="0"/>
              <a:t>in </a:t>
            </a:r>
            <a:r>
              <a:rPr lang="en-US" sz="2000" dirty="0"/>
              <a:t>all the CA’s [Best 02 </a:t>
            </a:r>
            <a:r>
              <a:rPr lang="en-US" sz="2000" dirty="0" smtClean="0"/>
              <a:t>are to </a:t>
            </a:r>
            <a:r>
              <a:rPr lang="en-US" sz="2000" dirty="0"/>
              <a:t>be taken from </a:t>
            </a:r>
            <a:r>
              <a:rPr lang="en-US" sz="2000" dirty="0" smtClean="0"/>
              <a:t>03]</a:t>
            </a:r>
            <a:r>
              <a:rPr lang="en-US" sz="2000" dirty="0" smtClean="0">
                <a:sym typeface="Wingdings" panose="05000000000000000000" pitchFamily="2" charset="2"/>
              </a:rPr>
              <a:t> </a:t>
            </a:r>
            <a:r>
              <a:rPr lang="en-US" sz="2000" dirty="0" smtClean="0"/>
              <a:t>30</a:t>
            </a:r>
            <a:r>
              <a:rPr lang="en-US" sz="2000" dirty="0"/>
              <a:t>% of the </a:t>
            </a:r>
            <a:r>
              <a:rPr lang="en-US" sz="2000" dirty="0" smtClean="0"/>
              <a:t>marks awarded</a:t>
            </a:r>
          </a:p>
          <a:p>
            <a:pPr algn="just"/>
            <a:r>
              <a:rPr lang="en-US" sz="2000" dirty="0"/>
              <a:t>If a student has scored less than 30% in the CA’s [Best 02 are to be taken from 03], </a:t>
            </a:r>
            <a:r>
              <a:rPr lang="en-US" sz="2000" dirty="0" smtClean="0"/>
              <a:t>then he/she </a:t>
            </a:r>
            <a:r>
              <a:rPr lang="en-US" sz="2000" dirty="0"/>
              <a:t>will not be eligible for any benefit</a:t>
            </a:r>
            <a:endParaRPr lang="en-US" sz="2000" dirty="0" smtClean="0"/>
          </a:p>
        </p:txBody>
      </p:sp>
    </p:spTree>
    <p:extLst>
      <p:ext uri="{BB962C8B-B14F-4D97-AF65-F5344CB8AC3E}">
        <p14:creationId xmlns="" xmlns:p14="http://schemas.microsoft.com/office/powerpoint/2010/main" val="285728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229600" cy="922114"/>
          </a:xfrm>
        </p:spPr>
        <p:txBody>
          <a:bodyPr/>
          <a:lstStyle/>
          <a:p>
            <a:r>
              <a:rPr lang="en-US" dirty="0" smtClean="0">
                <a:solidFill>
                  <a:schemeClr val="accent6">
                    <a:lumMod val="75000"/>
                  </a:schemeClr>
                </a:solidFill>
              </a:rPr>
              <a:t>Why a Star Course?</a:t>
            </a:r>
            <a:endParaRPr lang="en-US" dirty="0">
              <a:solidFill>
                <a:schemeClr val="accent6">
                  <a:lumMod val="75000"/>
                </a:schemeClr>
              </a:solidFill>
            </a:endParaRPr>
          </a:p>
        </p:txBody>
      </p:sp>
      <p:sp>
        <p:nvSpPr>
          <p:cNvPr id="3" name="Content Placeholder 2"/>
          <p:cNvSpPr>
            <a:spLocks noGrp="1"/>
          </p:cNvSpPr>
          <p:nvPr>
            <p:ph idx="1"/>
          </p:nvPr>
        </p:nvSpPr>
        <p:spPr>
          <a:xfrm>
            <a:off x="457200" y="1600200"/>
            <a:ext cx="8435280" cy="4525963"/>
          </a:xfrm>
        </p:spPr>
        <p:txBody>
          <a:bodyPr/>
          <a:lstStyle/>
          <a:p>
            <a:r>
              <a:rPr lang="en-US" dirty="0" smtClean="0"/>
              <a:t>This course Serves as the basis for the product based pathways</a:t>
            </a:r>
          </a:p>
          <a:p>
            <a:r>
              <a:rPr lang="en-US" dirty="0" smtClean="0"/>
              <a:t>This course is a star course as it has direct bearing with </a:t>
            </a:r>
            <a:r>
              <a:rPr lang="en-US" smtClean="0"/>
              <a:t>the placements.</a:t>
            </a:r>
            <a:endParaRPr lang="en-US" dirty="0"/>
          </a:p>
        </p:txBody>
      </p:sp>
    </p:spTree>
    <p:extLst>
      <p:ext uri="{BB962C8B-B14F-4D97-AF65-F5344CB8AC3E}">
        <p14:creationId xmlns="" xmlns:p14="http://schemas.microsoft.com/office/powerpoint/2010/main" val="406532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286644" cy="785794"/>
          </a:xfrm>
          <a:prstGeom prst="rect">
            <a:avLst/>
          </a:prstGeom>
        </p:spPr>
        <p:txBody>
          <a:bodyPr/>
          <a:lstStyle/>
          <a:p>
            <a:pPr algn="l"/>
            <a:r>
              <a:rPr lang="en-US" b="1" dirty="0">
                <a:solidFill>
                  <a:srgbClr val="CC0000"/>
                </a:solidFill>
                <a:latin typeface="Times New Roman" pitchFamily="18" charset="0"/>
                <a:cs typeface="Times New Roman" pitchFamily="18" charset="0"/>
              </a:rPr>
              <a:t>The hitch……</a:t>
            </a:r>
            <a:endParaRPr lang="en-IN" b="1" dirty="0">
              <a:solidFill>
                <a:srgbClr val="CC0000"/>
              </a:solidFill>
            </a:endParaRPr>
          </a:p>
        </p:txBody>
      </p:sp>
      <p:sp>
        <p:nvSpPr>
          <p:cNvPr id="5" name="Content Placeholder 4"/>
          <p:cNvSpPr>
            <a:spLocks noGrp="1"/>
          </p:cNvSpPr>
          <p:nvPr>
            <p:ph idx="1"/>
          </p:nvPr>
        </p:nvSpPr>
        <p:spPr>
          <a:xfrm>
            <a:off x="142844" y="1071546"/>
            <a:ext cx="8858312" cy="5357850"/>
          </a:xfrm>
        </p:spPr>
        <p:txBody>
          <a:bodyPr/>
          <a:lstStyle/>
          <a:p>
            <a:pPr>
              <a:buNone/>
            </a:pPr>
            <a:r>
              <a:rPr lang="en-IN" dirty="0">
                <a:solidFill>
                  <a:srgbClr val="003399"/>
                </a:solidFill>
                <a:latin typeface="Times New Roman" pitchFamily="18" charset="0"/>
                <a:cs typeface="Times New Roman" pitchFamily="18" charset="0"/>
              </a:rPr>
              <a:t>Some burning questions in mind......</a:t>
            </a:r>
          </a:p>
          <a:p>
            <a:r>
              <a:rPr lang="en-IN" dirty="0">
                <a:solidFill>
                  <a:srgbClr val="003399"/>
                </a:solidFill>
                <a:latin typeface="Times New Roman" pitchFamily="18" charset="0"/>
                <a:cs typeface="Times New Roman" pitchFamily="18" charset="0"/>
              </a:rPr>
              <a:t>Is C the </a:t>
            </a:r>
            <a:r>
              <a:rPr lang="en-IN">
                <a:solidFill>
                  <a:srgbClr val="003399"/>
                </a:solidFill>
                <a:latin typeface="Times New Roman" pitchFamily="18" charset="0"/>
                <a:cs typeface="Times New Roman" pitchFamily="18" charset="0"/>
              </a:rPr>
              <a:t>only language behind the development of all these powerful softwares</a:t>
            </a:r>
          </a:p>
          <a:p>
            <a:r>
              <a:rPr lang="en-IN">
                <a:solidFill>
                  <a:srgbClr val="003399"/>
                </a:solidFill>
                <a:latin typeface="Times New Roman" pitchFamily="18" charset="0"/>
                <a:cs typeface="Times New Roman" pitchFamily="18" charset="0"/>
              </a:rPr>
              <a:t>Why C++?</a:t>
            </a:r>
          </a:p>
          <a:p>
            <a:pPr>
              <a:buNone/>
            </a:pPr>
            <a:endParaRPr lang="en-IN">
              <a:solidFill>
                <a:srgbClr val="003399"/>
              </a:solidFill>
              <a:latin typeface="Times New Roman" pitchFamily="18" charset="0"/>
              <a:cs typeface="Times New Roman" pitchFamily="18" charset="0"/>
            </a:endParaRPr>
          </a:p>
          <a:p>
            <a:pPr>
              <a:buNone/>
            </a:pPr>
            <a:endParaRPr lang="en-IN">
              <a:solidFill>
                <a:srgbClr val="003399"/>
              </a:solidFill>
              <a:latin typeface="Times New Roman" pitchFamily="18" charset="0"/>
              <a:cs typeface="Times New Roman" pitchFamily="18" charset="0"/>
            </a:endParaRPr>
          </a:p>
          <a:p>
            <a:pPr>
              <a:buNone/>
            </a:pPr>
            <a:endParaRPr lang="en-IN">
              <a:solidFill>
                <a:srgbClr val="003399"/>
              </a:solidFill>
              <a:latin typeface="Times New Roman" pitchFamily="18" charset="0"/>
              <a:cs typeface="Times New Roman" pitchFamily="18" charset="0"/>
            </a:endParaRPr>
          </a:p>
          <a:p>
            <a:r>
              <a:rPr lang="en-IN">
                <a:solidFill>
                  <a:srgbClr val="003399"/>
                </a:solidFill>
                <a:latin typeface="Times New Roman" pitchFamily="18" charset="0"/>
                <a:cs typeface="Times New Roman" pitchFamily="18" charset="0"/>
              </a:rPr>
              <a:t>How C++ is different from C language?</a:t>
            </a:r>
          </a:p>
          <a:p>
            <a:r>
              <a:rPr lang="en-IN">
                <a:solidFill>
                  <a:srgbClr val="003399"/>
                </a:solidFill>
                <a:latin typeface="Times New Roman" pitchFamily="18" charset="0"/>
                <a:cs typeface="Times New Roman" pitchFamily="18" charset="0"/>
              </a:rPr>
              <a:t>Is there no scope of this language in industry?</a:t>
            </a:r>
            <a:endParaRPr lang="en-IN" dirty="0">
              <a:solidFill>
                <a:srgbClr val="003399"/>
              </a:solidFill>
              <a:latin typeface="Times New Roman" pitchFamily="18" charset="0"/>
              <a:cs typeface="Times New Roman" pitchFamily="18" charset="0"/>
            </a:endParaRPr>
          </a:p>
        </p:txBody>
      </p:sp>
      <p:pic>
        <p:nvPicPr>
          <p:cNvPr id="6" name="Picture 5" descr="why.jpg"/>
          <p:cNvPicPr>
            <a:picLocks noChangeAspect="1"/>
          </p:cNvPicPr>
          <p:nvPr/>
        </p:nvPicPr>
        <p:blipFill>
          <a:blip r:embed="rId2" cstate="print"/>
          <a:stretch>
            <a:fillRect/>
          </a:stretch>
        </p:blipFill>
        <p:spPr>
          <a:xfrm>
            <a:off x="3571868" y="3214686"/>
            <a:ext cx="2008186" cy="1650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linds(horizontal)">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2844" y="1071546"/>
            <a:ext cx="8858312" cy="5357850"/>
          </a:xfrm>
        </p:spPr>
        <p:txBody>
          <a:bodyPr/>
          <a:lstStyle/>
          <a:p>
            <a:pPr marL="0" indent="0" algn="ctr">
              <a:buNone/>
            </a:pPr>
            <a:endParaRPr lang="en-IN" b="1" dirty="0">
              <a:solidFill>
                <a:srgbClr val="C00000"/>
              </a:solidFill>
              <a:latin typeface="Times New Roman" pitchFamily="18" charset="0"/>
              <a:cs typeface="Times New Roman" pitchFamily="18" charset="0"/>
            </a:endParaRPr>
          </a:p>
          <a:p>
            <a:pPr marL="0" indent="0" algn="ctr">
              <a:buNone/>
            </a:pPr>
            <a:r>
              <a:rPr lang="en-IN" b="1" dirty="0">
                <a:solidFill>
                  <a:srgbClr val="C00000"/>
                </a:solidFill>
                <a:latin typeface="Times New Roman" pitchFamily="18" charset="0"/>
                <a:cs typeface="Times New Roman" pitchFamily="18" charset="0"/>
              </a:rPr>
              <a:t>What C language can do?????</a:t>
            </a:r>
          </a:p>
          <a:p>
            <a:pPr marL="0" indent="0"/>
            <a:endParaRPr lang="en-IN" dirty="0">
              <a:solidFill>
                <a:srgbClr val="003399"/>
              </a:solidFill>
              <a:latin typeface="Times New Roman" pitchFamily="18" charset="0"/>
              <a:cs typeface="Times New Roman" pitchFamily="18" charset="0"/>
            </a:endParaRPr>
          </a:p>
        </p:txBody>
      </p:sp>
      <p:sp>
        <p:nvSpPr>
          <p:cNvPr id="6" name="Content Placeholder 2"/>
          <p:cNvSpPr txBox="1">
            <a:spLocks/>
          </p:cNvSpPr>
          <p:nvPr/>
        </p:nvSpPr>
        <p:spPr>
          <a:xfrm>
            <a:off x="0" y="2714620"/>
            <a:ext cx="8858312" cy="3786214"/>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Device drivers are written in C language.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All these modern programming languages are influenced by C language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IN" sz="2400" dirty="0">
              <a:solidFill>
                <a:srgbClr val="003399"/>
              </a:solidFill>
              <a:latin typeface="Times New Roman" pitchFamily="18" charset="0"/>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4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Compilers for Python and PHP language are also written in C language</a:t>
            </a:r>
          </a:p>
          <a:p>
            <a:pPr marL="342900" indent="-342900">
              <a:spcBef>
                <a:spcPct val="20000"/>
              </a:spcBef>
              <a:buFont typeface="Arial" pitchFamily="34" charset="0"/>
              <a:buChar char="•"/>
            </a:pPr>
            <a:r>
              <a:rPr lang="en-IN" sz="2600" dirty="0">
                <a:solidFill>
                  <a:srgbClr val="003399"/>
                </a:solidFill>
                <a:latin typeface="Times New Roman" pitchFamily="18" charset="0"/>
                <a:cs typeface="Times New Roman" pitchFamily="18" charset="0"/>
              </a:rPr>
              <a:t>Embedded systems are also developed with the help of C language</a:t>
            </a:r>
            <a:endParaRPr lang="en-IN" sz="26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p:txBody>
      </p:sp>
      <p:pic>
        <p:nvPicPr>
          <p:cNvPr id="7" name="Picture 6" descr="C:\Users\Dell\Desktop\_87339208_9c5c6008-16ae-4f26-bd98-a8538bf2b71b.jpg"/>
          <p:cNvPicPr>
            <a:picLocks noChangeAspect="1" noChangeArrowheads="1"/>
          </p:cNvPicPr>
          <p:nvPr/>
        </p:nvPicPr>
        <p:blipFill>
          <a:blip r:embed="rId2" cstate="print"/>
          <a:srcRect/>
          <a:stretch>
            <a:fillRect/>
          </a:stretch>
        </p:blipFill>
        <p:spPr bwMode="auto">
          <a:xfrm>
            <a:off x="4714876" y="4000504"/>
            <a:ext cx="928694" cy="1071570"/>
          </a:xfrm>
          <a:prstGeom prst="rect">
            <a:avLst/>
          </a:prstGeom>
          <a:noFill/>
        </p:spPr>
      </p:pic>
      <p:pic>
        <p:nvPicPr>
          <p:cNvPr id="8" name="Picture 5" descr="Image result for programming languages logo"/>
          <p:cNvPicPr>
            <a:picLocks noChangeAspect="1" noChangeArrowheads="1"/>
          </p:cNvPicPr>
          <p:nvPr/>
        </p:nvPicPr>
        <p:blipFill>
          <a:blip r:embed="rId3" cstate="print"/>
          <a:srcRect/>
          <a:stretch>
            <a:fillRect/>
          </a:stretch>
        </p:blipFill>
        <p:spPr bwMode="auto">
          <a:xfrm>
            <a:off x="6000760" y="4214818"/>
            <a:ext cx="1428761" cy="714380"/>
          </a:xfrm>
          <a:prstGeom prst="rect">
            <a:avLst/>
          </a:prstGeom>
          <a:noFill/>
        </p:spPr>
      </p:pic>
      <p:pic>
        <p:nvPicPr>
          <p:cNvPr id="9" name="Picture 15" descr="Image result for c++ logo"/>
          <p:cNvPicPr>
            <a:picLocks noChangeAspect="1" noChangeArrowheads="1"/>
          </p:cNvPicPr>
          <p:nvPr/>
        </p:nvPicPr>
        <p:blipFill>
          <a:blip r:embed="rId4" cstate="print"/>
          <a:srcRect/>
          <a:stretch>
            <a:fillRect/>
          </a:stretch>
        </p:blipFill>
        <p:spPr bwMode="auto">
          <a:xfrm>
            <a:off x="1928794" y="4071942"/>
            <a:ext cx="1214446" cy="909626"/>
          </a:xfrm>
          <a:prstGeom prst="rect">
            <a:avLst/>
          </a:prstGeom>
          <a:noFill/>
        </p:spPr>
      </p:pic>
      <p:pic>
        <p:nvPicPr>
          <p:cNvPr id="10" name="Picture 17" descr="Image result for c#"/>
          <p:cNvPicPr>
            <a:picLocks noChangeAspect="1" noChangeArrowheads="1"/>
          </p:cNvPicPr>
          <p:nvPr/>
        </p:nvPicPr>
        <p:blipFill>
          <a:blip r:embed="rId5" cstate="print"/>
          <a:srcRect/>
          <a:stretch>
            <a:fillRect/>
          </a:stretch>
        </p:blipFill>
        <p:spPr bwMode="auto">
          <a:xfrm>
            <a:off x="3428992" y="4214818"/>
            <a:ext cx="1000165" cy="785818"/>
          </a:xfrm>
          <a:prstGeom prst="rect">
            <a:avLst/>
          </a:prstGeom>
          <a:noFill/>
        </p:spPr>
      </p:pic>
      <p:pic>
        <p:nvPicPr>
          <p:cNvPr id="11" name="Picture 21" descr="Image result for python"/>
          <p:cNvPicPr>
            <a:picLocks noChangeAspect="1" noChangeArrowheads="1"/>
          </p:cNvPicPr>
          <p:nvPr/>
        </p:nvPicPr>
        <p:blipFill>
          <a:blip r:embed="rId6" cstate="print"/>
          <a:srcRect/>
          <a:stretch>
            <a:fillRect/>
          </a:stretch>
        </p:blipFill>
        <p:spPr bwMode="auto">
          <a:xfrm>
            <a:off x="357158" y="4000504"/>
            <a:ext cx="1357322" cy="1143008"/>
          </a:xfrm>
          <a:prstGeom prst="rect">
            <a:avLst/>
          </a:prstGeom>
          <a:noFill/>
        </p:spPr>
      </p:pic>
      <p:pic>
        <p:nvPicPr>
          <p:cNvPr id="12" name="Picture 25" descr="Image result for javascript"/>
          <p:cNvPicPr>
            <a:picLocks noChangeAspect="1" noChangeArrowheads="1"/>
          </p:cNvPicPr>
          <p:nvPr/>
        </p:nvPicPr>
        <p:blipFill>
          <a:blip r:embed="rId7" cstate="print"/>
          <a:srcRect/>
          <a:stretch>
            <a:fillRect/>
          </a:stretch>
        </p:blipFill>
        <p:spPr bwMode="auto">
          <a:xfrm>
            <a:off x="7643802" y="3929066"/>
            <a:ext cx="1500198" cy="1285884"/>
          </a:xfrm>
          <a:prstGeom prst="rect">
            <a:avLst/>
          </a:prstGeom>
          <a:noFill/>
        </p:spPr>
      </p:pic>
      <p:sp>
        <p:nvSpPr>
          <p:cNvPr id="13" name="Title 1"/>
          <p:cNvSpPr>
            <a:spLocks noGrp="1"/>
          </p:cNvSpPr>
          <p:nvPr>
            <p:ph type="title"/>
          </p:nvPr>
        </p:nvSpPr>
        <p:spPr>
          <a:xfrm>
            <a:off x="0" y="0"/>
            <a:ext cx="7286644" cy="785794"/>
          </a:xfrm>
          <a:prstGeom prst="rect">
            <a:avLst/>
          </a:prstGeom>
        </p:spPr>
        <p:txBody>
          <a:bodyPr/>
          <a:lstStyle/>
          <a:p>
            <a:pPr algn="l"/>
            <a:r>
              <a:rPr lang="en-US" b="1" dirty="0">
                <a:solidFill>
                  <a:srgbClr val="CC0000"/>
                </a:solidFill>
                <a:latin typeface="Times New Roman" pitchFamily="18" charset="0"/>
                <a:cs typeface="Times New Roman" pitchFamily="18" charset="0"/>
              </a:rPr>
              <a:t>Flashback………..</a:t>
            </a:r>
            <a:endParaRPr lang="en-IN" b="1" dirty="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blinds(horizontal)">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blinds(horizontal)">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286644" cy="785794"/>
          </a:xfrm>
          <a:prstGeom prst="rect">
            <a:avLst/>
          </a:prstGeom>
        </p:spPr>
        <p:txBody>
          <a:bodyPr/>
          <a:lstStyle/>
          <a:p>
            <a:pPr algn="l"/>
            <a:r>
              <a:rPr lang="en-US" b="1" dirty="0">
                <a:solidFill>
                  <a:srgbClr val="CC0000"/>
                </a:solidFill>
                <a:latin typeface="Times New Roman" pitchFamily="18" charset="0"/>
                <a:cs typeface="Times New Roman" pitchFamily="18" charset="0"/>
              </a:rPr>
              <a:t>Is C only language?????</a:t>
            </a:r>
            <a:endParaRPr lang="en-IN" b="1" dirty="0">
              <a:solidFill>
                <a:srgbClr val="CC0000"/>
              </a:solidFill>
            </a:endParaRPr>
          </a:p>
        </p:txBody>
      </p:sp>
      <p:sp>
        <p:nvSpPr>
          <p:cNvPr id="5" name="Content Placeholder 4"/>
          <p:cNvSpPr>
            <a:spLocks noGrp="1"/>
          </p:cNvSpPr>
          <p:nvPr>
            <p:ph idx="1"/>
          </p:nvPr>
        </p:nvSpPr>
        <p:spPr>
          <a:xfrm>
            <a:off x="142844" y="1071546"/>
            <a:ext cx="8858312" cy="5357850"/>
          </a:xfrm>
        </p:spPr>
        <p:txBody>
          <a:bodyPr/>
          <a:lstStyle/>
          <a:p>
            <a:pPr>
              <a:buNone/>
            </a:pPr>
            <a:r>
              <a:rPr lang="en-IN" dirty="0">
                <a:solidFill>
                  <a:srgbClr val="003399"/>
                </a:solidFill>
                <a:latin typeface="Times New Roman" pitchFamily="18" charset="0"/>
                <a:cs typeface="Times New Roman" pitchFamily="18" charset="0"/>
              </a:rPr>
              <a:t>Lets answers your questions</a:t>
            </a:r>
          </a:p>
          <a:p>
            <a:pPr marL="0" indent="0">
              <a:buFont typeface="Wingdings" pitchFamily="2" charset="2"/>
              <a:buChar char="Ø"/>
            </a:pPr>
            <a:r>
              <a:rPr lang="en-IN" dirty="0">
                <a:solidFill>
                  <a:srgbClr val="003399"/>
                </a:solidFill>
                <a:latin typeface="Times New Roman" pitchFamily="18" charset="0"/>
                <a:cs typeface="Times New Roman" pitchFamily="18" charset="0"/>
              </a:rPr>
              <a:t>No, C is not the only language for the development of all these powerful system</a:t>
            </a:r>
          </a:p>
          <a:p>
            <a:pPr marL="0" indent="0">
              <a:buFont typeface="Wingdings" pitchFamily="2" charset="2"/>
              <a:buChar char="Ø"/>
            </a:pPr>
            <a:r>
              <a:rPr lang="en-IN" dirty="0">
                <a:solidFill>
                  <a:srgbClr val="003399"/>
                </a:solidFill>
                <a:latin typeface="Times New Roman" pitchFamily="18" charset="0"/>
                <a:cs typeface="Times New Roman" pitchFamily="18" charset="0"/>
              </a:rPr>
              <a:t>If we talk about Windows operating system, only Kernel is written in C language rest all other features are provided with the help of C++ language</a:t>
            </a:r>
          </a:p>
        </p:txBody>
      </p:sp>
      <p:pic>
        <p:nvPicPr>
          <p:cNvPr id="6" name="Picture 5" descr="Microsoft_Windows__horizontal_.png"/>
          <p:cNvPicPr>
            <a:picLocks noChangeAspect="1"/>
          </p:cNvPicPr>
          <p:nvPr/>
        </p:nvPicPr>
        <p:blipFill>
          <a:blip r:embed="rId2" cstate="print"/>
          <a:stretch>
            <a:fillRect/>
          </a:stretch>
        </p:blipFill>
        <p:spPr>
          <a:xfrm>
            <a:off x="2285984" y="4500570"/>
            <a:ext cx="4929222" cy="1071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86644" cy="785794"/>
          </a:xfrm>
          <a:prstGeom prst="rect">
            <a:avLst/>
          </a:prstGeom>
        </p:spPr>
        <p:txBody>
          <a:bodyPr/>
          <a:lstStyle/>
          <a:p>
            <a:pPr algn="l"/>
            <a:r>
              <a:rPr lang="en-US" b="1" dirty="0">
                <a:solidFill>
                  <a:srgbClr val="CC0000"/>
                </a:solidFill>
                <a:latin typeface="Times New Roman" pitchFamily="18" charset="0"/>
                <a:cs typeface="Times New Roman" pitchFamily="18" charset="0"/>
              </a:rPr>
              <a:t>How does it differ from C</a:t>
            </a:r>
            <a:endParaRPr lang="en-IN" b="1" dirty="0">
              <a:solidFill>
                <a:srgbClr val="CC0000"/>
              </a:solidFill>
            </a:endParaRPr>
          </a:p>
        </p:txBody>
      </p:sp>
      <p:sp>
        <p:nvSpPr>
          <p:cNvPr id="3" name="Content Placeholder 4"/>
          <p:cNvSpPr>
            <a:spLocks noGrp="1"/>
          </p:cNvSpPr>
          <p:nvPr>
            <p:ph idx="1"/>
          </p:nvPr>
        </p:nvSpPr>
        <p:spPr>
          <a:xfrm>
            <a:off x="142844" y="1071546"/>
            <a:ext cx="8858312" cy="5357850"/>
          </a:xfrm>
        </p:spPr>
        <p:txBody>
          <a:bodyPr>
            <a:normAutofit/>
          </a:bodyPr>
          <a:lstStyle/>
          <a:p>
            <a:pPr marL="0" indent="0">
              <a:lnSpc>
                <a:spcPct val="150000"/>
              </a:lnSpc>
              <a:buFont typeface="Wingdings" pitchFamily="2" charset="2"/>
              <a:buChar char="Ø"/>
            </a:pPr>
            <a:r>
              <a:rPr lang="en-IN" sz="2800" dirty="0">
                <a:solidFill>
                  <a:schemeClr val="tx2"/>
                </a:solidFill>
                <a:latin typeface="Times New Roman" pitchFamily="18" charset="0"/>
                <a:cs typeface="Times New Roman" pitchFamily="18" charset="0"/>
              </a:rPr>
              <a:t>C uses top down approach for </a:t>
            </a:r>
            <a:r>
              <a:rPr lang="en-IN" sz="2800">
                <a:solidFill>
                  <a:schemeClr val="tx2"/>
                </a:solidFill>
                <a:latin typeface="Times New Roman" pitchFamily="18" charset="0"/>
                <a:cs typeface="Times New Roman" pitchFamily="18" charset="0"/>
              </a:rPr>
              <a:t>problem solving</a:t>
            </a:r>
            <a:endParaRPr lang="en-IN" sz="2800" dirty="0">
              <a:solidFill>
                <a:schemeClr val="tx2"/>
              </a:solidFill>
              <a:latin typeface="Times New Roman" pitchFamily="18" charset="0"/>
              <a:cs typeface="Times New Roman" pitchFamily="18" charset="0"/>
            </a:endParaRPr>
          </a:p>
          <a:p>
            <a:pPr marL="0" indent="0">
              <a:lnSpc>
                <a:spcPct val="150000"/>
              </a:lnSpc>
              <a:buFont typeface="Wingdings" pitchFamily="2" charset="2"/>
              <a:buChar char="Ø"/>
            </a:pPr>
            <a:r>
              <a:rPr lang="en-IN" sz="2800" dirty="0">
                <a:solidFill>
                  <a:schemeClr val="tx2"/>
                </a:solidFill>
                <a:latin typeface="Times New Roman" pitchFamily="18" charset="0"/>
                <a:cs typeface="Times New Roman" pitchFamily="18" charset="0"/>
              </a:rPr>
              <a:t>There are no means of providing security.</a:t>
            </a:r>
          </a:p>
          <a:p>
            <a:pPr marL="0" indent="0">
              <a:lnSpc>
                <a:spcPct val="150000"/>
              </a:lnSpc>
              <a:buFont typeface="Wingdings" pitchFamily="2" charset="2"/>
              <a:buChar char="Ø"/>
            </a:pPr>
            <a:r>
              <a:rPr lang="en-IN" sz="2800" dirty="0">
                <a:solidFill>
                  <a:schemeClr val="tx2"/>
                </a:solidFill>
                <a:latin typeface="Times New Roman" pitchFamily="18" charset="0"/>
                <a:cs typeface="Times New Roman" pitchFamily="18" charset="0"/>
              </a:rPr>
              <a:t>C doesn't support inheritance, makes it more complex to use because everything has to be written from scratch.</a:t>
            </a:r>
            <a:r>
              <a:rPr lang="en-IN" sz="2800" dirty="0"/>
              <a:t> </a:t>
            </a:r>
          </a:p>
          <a:p>
            <a:pPr marL="0" indent="0">
              <a:lnSpc>
                <a:spcPct val="150000"/>
              </a:lnSpc>
              <a:buFont typeface="Wingdings" pitchFamily="2" charset="2"/>
              <a:buChar char="Ø"/>
            </a:pPr>
            <a:r>
              <a:rPr lang="en-IN" sz="2800" dirty="0">
                <a:solidFill>
                  <a:schemeClr val="tx2"/>
                </a:solidFill>
                <a:latin typeface="Times New Roman" pitchFamily="18" charset="0"/>
                <a:cs typeface="Times New Roman" pitchFamily="18" charset="0"/>
              </a:rPr>
              <a:t>C is not able to represent real world modelling</a:t>
            </a:r>
          </a:p>
          <a:p>
            <a:pPr marL="0" indent="0">
              <a:buFont typeface="Wingdings" pitchFamily="2" charset="2"/>
              <a:buChar char="Ø"/>
            </a:pPr>
            <a:endParaRPr lang="en-IN" sz="2800"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215338" cy="785794"/>
          </a:xfrm>
          <a:prstGeom prst="rect">
            <a:avLst/>
          </a:prstGeom>
        </p:spPr>
        <p:txBody>
          <a:bodyPr/>
          <a:lstStyle/>
          <a:p>
            <a:pPr algn="l"/>
            <a:r>
              <a:rPr lang="en-US" sz="4200" b="1" dirty="0">
                <a:solidFill>
                  <a:srgbClr val="CC0000"/>
                </a:solidFill>
                <a:latin typeface="Times New Roman" pitchFamily="18" charset="0"/>
                <a:cs typeface="Times New Roman" pitchFamily="18" charset="0"/>
              </a:rPr>
              <a:t>No scope of language in Industry</a:t>
            </a:r>
            <a:endParaRPr lang="en-IN" sz="4200" b="1" dirty="0">
              <a:solidFill>
                <a:srgbClr val="CC0000"/>
              </a:solidFill>
            </a:endParaRPr>
          </a:p>
        </p:txBody>
      </p:sp>
      <p:sp>
        <p:nvSpPr>
          <p:cNvPr id="5" name="Content Placeholder 4"/>
          <p:cNvSpPr>
            <a:spLocks noGrp="1"/>
          </p:cNvSpPr>
          <p:nvPr>
            <p:ph idx="1"/>
          </p:nvPr>
        </p:nvSpPr>
        <p:spPr>
          <a:xfrm>
            <a:off x="142844" y="1071546"/>
            <a:ext cx="8858312" cy="5357850"/>
          </a:xfrm>
        </p:spPr>
        <p:txBody>
          <a:bodyPr>
            <a:normAutofit/>
          </a:bodyPr>
          <a:lstStyle/>
          <a:p>
            <a:pPr marL="0" indent="0">
              <a:buNone/>
            </a:pPr>
            <a:endParaRPr lang="en-IN" sz="2800" dirty="0">
              <a:solidFill>
                <a:schemeClr val="tx2"/>
              </a:solidFill>
              <a:latin typeface="Times New Roman" pitchFamily="18" charset="0"/>
              <a:cs typeface="Times New Roman" pitchFamily="18" charset="0"/>
            </a:endParaRPr>
          </a:p>
          <a:p>
            <a:pPr marL="0" indent="0">
              <a:buNone/>
            </a:pPr>
            <a:endParaRPr lang="en-IN" sz="2800" dirty="0">
              <a:solidFill>
                <a:schemeClr val="tx2"/>
              </a:solidFill>
              <a:latin typeface="Times New Roman" pitchFamily="18" charset="0"/>
              <a:cs typeface="Times New Roman" pitchFamily="18" charset="0"/>
            </a:endParaRPr>
          </a:p>
        </p:txBody>
      </p:sp>
      <p:pic>
        <p:nvPicPr>
          <p:cNvPr id="7" name="Picture 2" descr="Image result for apple logo"/>
          <p:cNvPicPr>
            <a:picLocks noChangeAspect="1" noChangeArrowheads="1"/>
          </p:cNvPicPr>
          <p:nvPr/>
        </p:nvPicPr>
        <p:blipFill>
          <a:blip r:embed="rId2" cstate="print"/>
          <a:srcRect/>
          <a:stretch>
            <a:fillRect/>
          </a:stretch>
        </p:blipFill>
        <p:spPr bwMode="auto">
          <a:xfrm>
            <a:off x="785786" y="2285992"/>
            <a:ext cx="1285884" cy="1143008"/>
          </a:xfrm>
          <a:prstGeom prst="rect">
            <a:avLst/>
          </a:prstGeom>
          <a:noFill/>
        </p:spPr>
      </p:pic>
      <p:pic>
        <p:nvPicPr>
          <p:cNvPr id="8" name="Picture 4" descr="Image result for nvidia logo"/>
          <p:cNvPicPr>
            <a:picLocks noChangeAspect="1" noChangeArrowheads="1"/>
          </p:cNvPicPr>
          <p:nvPr/>
        </p:nvPicPr>
        <p:blipFill>
          <a:blip r:embed="rId3" cstate="print"/>
          <a:srcRect/>
          <a:stretch>
            <a:fillRect/>
          </a:stretch>
        </p:blipFill>
        <p:spPr bwMode="auto">
          <a:xfrm>
            <a:off x="0" y="3500438"/>
            <a:ext cx="2143140" cy="1357323"/>
          </a:xfrm>
          <a:prstGeom prst="rect">
            <a:avLst/>
          </a:prstGeom>
          <a:noFill/>
        </p:spPr>
      </p:pic>
      <p:pic>
        <p:nvPicPr>
          <p:cNvPr id="9" name="Picture 6" descr="Image result for vmware logo"/>
          <p:cNvPicPr>
            <a:picLocks noChangeAspect="1" noChangeArrowheads="1"/>
          </p:cNvPicPr>
          <p:nvPr/>
        </p:nvPicPr>
        <p:blipFill>
          <a:blip r:embed="rId4" cstate="print"/>
          <a:srcRect/>
          <a:stretch>
            <a:fillRect/>
          </a:stretch>
        </p:blipFill>
        <p:spPr bwMode="auto">
          <a:xfrm>
            <a:off x="7429488" y="3143248"/>
            <a:ext cx="1714512" cy="1143008"/>
          </a:xfrm>
          <a:prstGeom prst="rect">
            <a:avLst/>
          </a:prstGeom>
          <a:noFill/>
        </p:spPr>
      </p:pic>
      <p:pic>
        <p:nvPicPr>
          <p:cNvPr id="10" name="Picture 8" descr="Image result for AMD logo"/>
          <p:cNvPicPr>
            <a:picLocks noChangeAspect="1" noChangeArrowheads="1"/>
          </p:cNvPicPr>
          <p:nvPr/>
        </p:nvPicPr>
        <p:blipFill>
          <a:blip r:embed="rId5" cstate="print"/>
          <a:srcRect/>
          <a:stretch>
            <a:fillRect/>
          </a:stretch>
        </p:blipFill>
        <p:spPr bwMode="auto">
          <a:xfrm>
            <a:off x="7286643" y="4500570"/>
            <a:ext cx="1764473" cy="1071570"/>
          </a:xfrm>
          <a:prstGeom prst="rect">
            <a:avLst/>
          </a:prstGeom>
          <a:noFill/>
        </p:spPr>
      </p:pic>
      <p:pic>
        <p:nvPicPr>
          <p:cNvPr id="11" name="Picture 10" descr="Image result for memsql logo"/>
          <p:cNvPicPr>
            <a:picLocks noChangeAspect="1" noChangeArrowheads="1"/>
          </p:cNvPicPr>
          <p:nvPr/>
        </p:nvPicPr>
        <p:blipFill>
          <a:blip r:embed="rId6" cstate="print"/>
          <a:srcRect/>
          <a:stretch>
            <a:fillRect/>
          </a:stretch>
        </p:blipFill>
        <p:spPr bwMode="auto">
          <a:xfrm>
            <a:off x="2428860" y="5429264"/>
            <a:ext cx="2143140" cy="928694"/>
          </a:xfrm>
          <a:prstGeom prst="rect">
            <a:avLst/>
          </a:prstGeom>
          <a:noFill/>
        </p:spPr>
      </p:pic>
      <p:pic>
        <p:nvPicPr>
          <p:cNvPr id="12" name="Picture 12" descr="Image result for microsoft logo"/>
          <p:cNvPicPr>
            <a:picLocks noChangeAspect="1" noChangeArrowheads="1"/>
          </p:cNvPicPr>
          <p:nvPr/>
        </p:nvPicPr>
        <p:blipFill>
          <a:blip r:embed="rId7" cstate="print"/>
          <a:srcRect/>
          <a:stretch>
            <a:fillRect/>
          </a:stretch>
        </p:blipFill>
        <p:spPr bwMode="auto">
          <a:xfrm>
            <a:off x="1357290" y="1571612"/>
            <a:ext cx="2309465" cy="585754"/>
          </a:xfrm>
          <a:prstGeom prst="rect">
            <a:avLst/>
          </a:prstGeom>
          <a:noFill/>
        </p:spPr>
      </p:pic>
      <p:pic>
        <p:nvPicPr>
          <p:cNvPr id="13" name="Picture 14" descr="Image result for amazon logo"/>
          <p:cNvPicPr>
            <a:picLocks noChangeAspect="1" noChangeArrowheads="1"/>
          </p:cNvPicPr>
          <p:nvPr/>
        </p:nvPicPr>
        <p:blipFill>
          <a:blip r:embed="rId8" cstate="print"/>
          <a:srcRect/>
          <a:stretch>
            <a:fillRect/>
          </a:stretch>
        </p:blipFill>
        <p:spPr bwMode="auto">
          <a:xfrm>
            <a:off x="5214942" y="1500174"/>
            <a:ext cx="2357454" cy="863772"/>
          </a:xfrm>
          <a:prstGeom prst="rect">
            <a:avLst/>
          </a:prstGeom>
          <a:noFill/>
        </p:spPr>
      </p:pic>
      <p:pic>
        <p:nvPicPr>
          <p:cNvPr id="14" name="Picture 6" descr="Image result for intel logo"/>
          <p:cNvPicPr>
            <a:picLocks noChangeAspect="1" noChangeArrowheads="1"/>
          </p:cNvPicPr>
          <p:nvPr/>
        </p:nvPicPr>
        <p:blipFill>
          <a:blip r:embed="rId9" cstate="print"/>
          <a:srcRect/>
          <a:stretch>
            <a:fillRect/>
          </a:stretch>
        </p:blipFill>
        <p:spPr bwMode="auto">
          <a:xfrm>
            <a:off x="6786578" y="2143116"/>
            <a:ext cx="1428760" cy="857255"/>
          </a:xfrm>
          <a:prstGeom prst="rect">
            <a:avLst/>
          </a:prstGeom>
          <a:noFill/>
        </p:spPr>
      </p:pic>
      <p:pic>
        <p:nvPicPr>
          <p:cNvPr id="15" name="Picture 4" descr="Image result for yahoo logo"/>
          <p:cNvPicPr>
            <a:picLocks noChangeAspect="1" noChangeArrowheads="1"/>
          </p:cNvPicPr>
          <p:nvPr/>
        </p:nvPicPr>
        <p:blipFill>
          <a:blip r:embed="rId10" cstate="print"/>
          <a:srcRect/>
          <a:stretch>
            <a:fillRect/>
          </a:stretch>
        </p:blipFill>
        <p:spPr bwMode="auto">
          <a:xfrm>
            <a:off x="4857752" y="5357826"/>
            <a:ext cx="2357454" cy="714356"/>
          </a:xfrm>
          <a:prstGeom prst="rect">
            <a:avLst/>
          </a:prstGeom>
          <a:noFill/>
        </p:spPr>
      </p:pic>
      <p:pic>
        <p:nvPicPr>
          <p:cNvPr id="16" name="Picture 2" descr="Image result for red hat"/>
          <p:cNvPicPr>
            <a:picLocks noChangeAspect="1" noChangeArrowheads="1"/>
          </p:cNvPicPr>
          <p:nvPr/>
        </p:nvPicPr>
        <p:blipFill>
          <a:blip r:embed="rId11" cstate="print"/>
          <a:srcRect/>
          <a:stretch>
            <a:fillRect/>
          </a:stretch>
        </p:blipFill>
        <p:spPr bwMode="auto">
          <a:xfrm>
            <a:off x="857224" y="4786322"/>
            <a:ext cx="1428760" cy="1080500"/>
          </a:xfrm>
          <a:prstGeom prst="rect">
            <a:avLst/>
          </a:prstGeom>
          <a:noFill/>
        </p:spPr>
      </p:pic>
      <p:pic>
        <p:nvPicPr>
          <p:cNvPr id="17" name="Picture 10" descr="Image result for Facebook logo"/>
          <p:cNvPicPr>
            <a:picLocks noChangeAspect="1" noChangeArrowheads="1"/>
          </p:cNvPicPr>
          <p:nvPr/>
        </p:nvPicPr>
        <p:blipFill>
          <a:blip r:embed="rId12" cstate="print"/>
          <a:srcRect/>
          <a:stretch>
            <a:fillRect/>
          </a:stretch>
        </p:blipFill>
        <p:spPr bwMode="auto">
          <a:xfrm>
            <a:off x="3857620" y="1428736"/>
            <a:ext cx="1214446" cy="937912"/>
          </a:xfrm>
          <a:prstGeom prst="rect">
            <a:avLst/>
          </a:prstGeom>
          <a:noFill/>
        </p:spPr>
      </p:pic>
      <p:pic>
        <p:nvPicPr>
          <p:cNvPr id="18" name="Picture 12" descr="Related image"/>
          <p:cNvPicPr>
            <a:picLocks noChangeAspect="1" noChangeArrowheads="1"/>
          </p:cNvPicPr>
          <p:nvPr/>
        </p:nvPicPr>
        <p:blipFill>
          <a:blip r:embed="rId13" cstate="print"/>
          <a:srcRect/>
          <a:stretch>
            <a:fillRect/>
          </a:stretch>
        </p:blipFill>
        <p:spPr bwMode="auto">
          <a:xfrm>
            <a:off x="2285984" y="2714620"/>
            <a:ext cx="4214842" cy="2714644"/>
          </a:xfrm>
          <a:prstGeom prst="rect">
            <a:avLst/>
          </a:prstGeom>
          <a:noFill/>
        </p:spPr>
      </p:pic>
      <p:sp>
        <p:nvSpPr>
          <p:cNvPr id="19" name="Rectangle 18"/>
          <p:cNvSpPr/>
          <p:nvPr/>
        </p:nvSpPr>
        <p:spPr>
          <a:xfrm>
            <a:off x="0" y="1000108"/>
            <a:ext cx="9144000" cy="492443"/>
          </a:xfrm>
          <a:prstGeom prst="rect">
            <a:avLst/>
          </a:prstGeom>
        </p:spPr>
        <p:txBody>
          <a:bodyPr wrap="square">
            <a:spAutoFit/>
          </a:bodyPr>
          <a:lstStyle/>
          <a:p>
            <a:r>
              <a:rPr lang="en-IN" sz="2600" b="1" i="1" dirty="0">
                <a:solidFill>
                  <a:srgbClr val="CC0000"/>
                </a:solidFill>
                <a:latin typeface="Times New Roman" pitchFamily="18" charset="0"/>
                <a:cs typeface="Times New Roman" pitchFamily="18" charset="0"/>
              </a:rPr>
              <a:t>Top rated Companies which has a dearth of C++ programmers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heckerboard(across)">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checkerboard(across)">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checkerboard(across)">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checkerboard(across)">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checkerboard(across)">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checkerboard(across)">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checkerboard(across)">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215338" cy="785794"/>
          </a:xfrm>
          <a:prstGeom prst="rect">
            <a:avLst/>
          </a:prstGeom>
        </p:spPr>
        <p:txBody>
          <a:bodyPr/>
          <a:lstStyle/>
          <a:p>
            <a:pPr algn="l"/>
            <a:r>
              <a:rPr lang="en-US" sz="4200" b="1" dirty="0">
                <a:solidFill>
                  <a:srgbClr val="CC0000"/>
                </a:solidFill>
                <a:latin typeface="Times New Roman" pitchFamily="18" charset="0"/>
                <a:cs typeface="Times New Roman" pitchFamily="18" charset="0"/>
              </a:rPr>
              <a:t>Introduction to C++</a:t>
            </a:r>
            <a:endParaRPr lang="en-IN" sz="4200" b="1" dirty="0">
              <a:solidFill>
                <a:srgbClr val="CC0000"/>
              </a:solidFill>
            </a:endParaRPr>
          </a:p>
        </p:txBody>
      </p:sp>
      <p:sp>
        <p:nvSpPr>
          <p:cNvPr id="5" name="Content Placeholder 4"/>
          <p:cNvSpPr txBox="1">
            <a:spLocks/>
          </p:cNvSpPr>
          <p:nvPr/>
        </p:nvSpPr>
        <p:spPr>
          <a:xfrm>
            <a:off x="142844" y="1071546"/>
            <a:ext cx="8858312" cy="535785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IN" sz="2800" b="0" i="0" u="none" strike="noStrike" kern="1200" cap="none" spc="0" normalizeH="0" baseline="0" noProof="0" dirty="0">
              <a:ln>
                <a:noFill/>
              </a:ln>
              <a:solidFill>
                <a:schemeClr val="tx2"/>
              </a:solidFill>
              <a:effectLst/>
              <a:uLnTx/>
              <a:uFillTx/>
              <a:latin typeface="Times New Roman" pitchFamily="18" charset="0"/>
              <a:ea typeface="+mn-ea"/>
              <a:cs typeface="Times New Roman" pitchFamily="18" charset="0"/>
            </a:endParaRPr>
          </a:p>
        </p:txBody>
      </p:sp>
      <p:sp>
        <p:nvSpPr>
          <p:cNvPr id="6" name="Content Placeholder 4"/>
          <p:cNvSpPr>
            <a:spLocks noGrp="1"/>
          </p:cNvSpPr>
          <p:nvPr>
            <p:ph idx="1"/>
          </p:nvPr>
        </p:nvSpPr>
        <p:spPr>
          <a:xfrm>
            <a:off x="295244" y="1223946"/>
            <a:ext cx="8858312" cy="5357850"/>
          </a:xfrm>
        </p:spPr>
        <p:txBody>
          <a:bodyPr>
            <a:normAutofit/>
          </a:bodyPr>
          <a:lstStyle/>
          <a:p>
            <a:pPr marL="0" indent="0">
              <a:lnSpc>
                <a:spcPct val="150000"/>
              </a:lnSpc>
              <a:buFont typeface="Wingdings" pitchFamily="2" charset="2"/>
              <a:buChar char="Ø"/>
            </a:pPr>
            <a:r>
              <a:rPr lang="en-IN" sz="2000" dirty="0">
                <a:solidFill>
                  <a:schemeClr val="tx2"/>
                </a:solidFill>
                <a:latin typeface="Times New Roman" pitchFamily="18" charset="0"/>
                <a:cs typeface="Times New Roman" pitchFamily="18" charset="0"/>
              </a:rPr>
              <a:t>In 1979, </a:t>
            </a:r>
            <a:r>
              <a:rPr lang="en-IN" sz="2000" dirty="0" err="1">
                <a:solidFill>
                  <a:schemeClr val="tx2"/>
                </a:solidFill>
                <a:latin typeface="Times New Roman" pitchFamily="18" charset="0"/>
                <a:cs typeface="Times New Roman" pitchFamily="18" charset="0"/>
              </a:rPr>
              <a:t>Bjarne</a:t>
            </a:r>
            <a:r>
              <a:rPr lang="en-IN" sz="2000" dirty="0">
                <a:solidFill>
                  <a:schemeClr val="tx2"/>
                </a:solidFill>
                <a:latin typeface="Times New Roman" pitchFamily="18" charset="0"/>
                <a:cs typeface="Times New Roman" pitchFamily="18" charset="0"/>
              </a:rPr>
              <a:t> </a:t>
            </a:r>
            <a:r>
              <a:rPr lang="en-IN" sz="2000" dirty="0" err="1">
                <a:solidFill>
                  <a:schemeClr val="tx2"/>
                </a:solidFill>
                <a:latin typeface="Times New Roman" pitchFamily="18" charset="0"/>
                <a:cs typeface="Times New Roman" pitchFamily="18" charset="0"/>
              </a:rPr>
              <a:t>Stroustrup</a:t>
            </a:r>
            <a:r>
              <a:rPr lang="en-IN" sz="2000" dirty="0">
                <a:solidFill>
                  <a:schemeClr val="tx2"/>
                </a:solidFill>
                <a:latin typeface="Times New Roman" pitchFamily="18" charset="0"/>
                <a:cs typeface="Times New Roman" pitchFamily="18" charset="0"/>
              </a:rPr>
              <a:t>, began work on "C with Classes” </a:t>
            </a:r>
          </a:p>
          <a:p>
            <a:pPr marL="0" indent="0">
              <a:lnSpc>
                <a:spcPct val="150000"/>
              </a:lnSpc>
              <a:buFont typeface="Wingdings" pitchFamily="2" charset="2"/>
              <a:buChar char="Ø"/>
            </a:pPr>
            <a:r>
              <a:rPr lang="en-IN" sz="2000" dirty="0">
                <a:solidFill>
                  <a:schemeClr val="tx2"/>
                </a:solidFill>
                <a:latin typeface="Times New Roman" pitchFamily="18" charset="0"/>
                <a:cs typeface="Times New Roman" pitchFamily="18" charset="0"/>
              </a:rPr>
              <a:t>The motivation for creating a new language originated from </a:t>
            </a:r>
            <a:r>
              <a:rPr lang="en-IN" sz="2000" dirty="0" err="1">
                <a:solidFill>
                  <a:schemeClr val="tx2"/>
                </a:solidFill>
                <a:latin typeface="Times New Roman" pitchFamily="18" charset="0"/>
                <a:cs typeface="Times New Roman" pitchFamily="18" charset="0"/>
              </a:rPr>
              <a:t>Stroustrup's</a:t>
            </a:r>
            <a:r>
              <a:rPr lang="en-IN" sz="2000" dirty="0">
                <a:solidFill>
                  <a:schemeClr val="tx2"/>
                </a:solidFill>
                <a:latin typeface="Times New Roman" pitchFamily="18" charset="0"/>
                <a:cs typeface="Times New Roman" pitchFamily="18" charset="0"/>
              </a:rPr>
              <a:t> experience in programming for his Ph.D. thesis. </a:t>
            </a:r>
          </a:p>
          <a:p>
            <a:pPr marL="0" indent="0">
              <a:lnSpc>
                <a:spcPct val="150000"/>
              </a:lnSpc>
              <a:buFont typeface="Wingdings" pitchFamily="2" charset="2"/>
              <a:buChar char="Ø"/>
            </a:pPr>
            <a:r>
              <a:rPr lang="en-IN" sz="2000" dirty="0" err="1">
                <a:solidFill>
                  <a:schemeClr val="tx2"/>
                </a:solidFill>
                <a:latin typeface="Times New Roman" pitchFamily="18" charset="0"/>
                <a:cs typeface="Times New Roman" pitchFamily="18" charset="0"/>
              </a:rPr>
              <a:t>Stroustrup</a:t>
            </a:r>
            <a:r>
              <a:rPr lang="en-IN" sz="2000" dirty="0">
                <a:solidFill>
                  <a:schemeClr val="tx2"/>
                </a:solidFill>
                <a:latin typeface="Times New Roman" pitchFamily="18" charset="0"/>
                <a:cs typeface="Times New Roman" pitchFamily="18" charset="0"/>
              </a:rPr>
              <a:t> found that </a:t>
            </a:r>
            <a:r>
              <a:rPr lang="en-IN" sz="2000" dirty="0" err="1">
                <a:solidFill>
                  <a:schemeClr val="tx2"/>
                </a:solidFill>
                <a:latin typeface="Times New Roman" pitchFamily="18" charset="0"/>
                <a:cs typeface="Times New Roman" pitchFamily="18" charset="0"/>
              </a:rPr>
              <a:t>Simula</a:t>
            </a:r>
            <a:r>
              <a:rPr lang="en-IN" sz="2000" dirty="0">
                <a:solidFill>
                  <a:schemeClr val="tx2"/>
                </a:solidFill>
                <a:latin typeface="Times New Roman" pitchFamily="18" charset="0"/>
                <a:cs typeface="Times New Roman" pitchFamily="18" charset="0"/>
              </a:rPr>
              <a:t> had features</a:t>
            </a:r>
          </a:p>
          <a:p>
            <a:pPr marL="0" indent="0">
              <a:lnSpc>
                <a:spcPct val="150000"/>
              </a:lnSpc>
              <a:buNone/>
            </a:pPr>
            <a:r>
              <a:rPr lang="en-IN" sz="2000" dirty="0">
                <a:solidFill>
                  <a:schemeClr val="tx2"/>
                </a:solidFill>
                <a:latin typeface="Times New Roman" pitchFamily="18" charset="0"/>
                <a:cs typeface="Times New Roman" pitchFamily="18" charset="0"/>
              </a:rPr>
              <a:t> that were very helpful for large software </a:t>
            </a:r>
          </a:p>
          <a:p>
            <a:pPr marL="0" indent="0">
              <a:lnSpc>
                <a:spcPct val="150000"/>
              </a:lnSpc>
              <a:buNone/>
            </a:pPr>
            <a:r>
              <a:rPr lang="en-IN" sz="2000" dirty="0">
                <a:solidFill>
                  <a:schemeClr val="tx2"/>
                </a:solidFill>
                <a:latin typeface="Times New Roman" pitchFamily="18" charset="0"/>
                <a:cs typeface="Times New Roman" pitchFamily="18" charset="0"/>
              </a:rPr>
              <a:t>development, but the language was too</a:t>
            </a:r>
          </a:p>
          <a:p>
            <a:pPr marL="0" indent="0">
              <a:lnSpc>
                <a:spcPct val="150000"/>
              </a:lnSpc>
              <a:buNone/>
            </a:pPr>
            <a:r>
              <a:rPr lang="en-IN" sz="2000" dirty="0">
                <a:solidFill>
                  <a:schemeClr val="tx2"/>
                </a:solidFill>
                <a:latin typeface="Times New Roman" pitchFamily="18" charset="0"/>
                <a:cs typeface="Times New Roman" pitchFamily="18" charset="0"/>
              </a:rPr>
              <a:t>slow for practical use, while BCPL was fast but </a:t>
            </a:r>
          </a:p>
          <a:p>
            <a:pPr marL="0" indent="0">
              <a:lnSpc>
                <a:spcPct val="150000"/>
              </a:lnSpc>
              <a:buNone/>
            </a:pPr>
            <a:r>
              <a:rPr lang="en-IN" sz="2000" dirty="0">
                <a:solidFill>
                  <a:schemeClr val="tx2"/>
                </a:solidFill>
                <a:latin typeface="Times New Roman" pitchFamily="18" charset="0"/>
                <a:cs typeface="Times New Roman" pitchFamily="18" charset="0"/>
              </a:rPr>
              <a:t>too low-level to be suitable for large </a:t>
            </a:r>
          </a:p>
          <a:p>
            <a:pPr marL="0" indent="0">
              <a:lnSpc>
                <a:spcPct val="150000"/>
              </a:lnSpc>
              <a:buNone/>
            </a:pPr>
            <a:r>
              <a:rPr lang="en-IN" sz="2000" dirty="0">
                <a:solidFill>
                  <a:schemeClr val="tx2"/>
                </a:solidFill>
                <a:latin typeface="Times New Roman" pitchFamily="18" charset="0"/>
                <a:cs typeface="Times New Roman" pitchFamily="18" charset="0"/>
              </a:rPr>
              <a:t>software development.</a:t>
            </a:r>
          </a:p>
          <a:p>
            <a:pPr marL="0" indent="0">
              <a:buFont typeface="Wingdings" pitchFamily="2" charset="2"/>
              <a:buChar char="Ø"/>
            </a:pPr>
            <a:endParaRPr lang="en-IN" sz="2000" dirty="0">
              <a:solidFill>
                <a:schemeClr val="tx2"/>
              </a:solidFill>
              <a:latin typeface="Times New Roman" pitchFamily="18" charset="0"/>
              <a:cs typeface="Times New Roman" pitchFamily="18" charset="0"/>
            </a:endParaRPr>
          </a:p>
        </p:txBody>
      </p:sp>
      <p:pic>
        <p:nvPicPr>
          <p:cNvPr id="33794" name="Picture 2" descr="https://upload.wikimedia.org/wikipedia/commons/thumb/d/da/BjarneStroustrup.jpg/220px-BjarneStroustrup.jpg"/>
          <p:cNvPicPr>
            <a:picLocks noChangeAspect="1" noChangeArrowheads="1"/>
          </p:cNvPicPr>
          <p:nvPr/>
        </p:nvPicPr>
        <p:blipFill>
          <a:blip r:embed="rId2" cstate="print"/>
          <a:srcRect/>
          <a:stretch>
            <a:fillRect/>
          </a:stretch>
        </p:blipFill>
        <p:spPr bwMode="auto">
          <a:xfrm>
            <a:off x="5500694" y="2500306"/>
            <a:ext cx="3095632" cy="32861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blinds(horizontal)">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blinds(horizontal)">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blinds(horizontal)">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blinds(horizontal)">
                                      <p:cBhvr>
                                        <p:cTn id="4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D0B68-B114-4F57-80AB-B8A4C9332A7F}"/>
              </a:ext>
            </a:extLst>
          </p:cNvPr>
          <p:cNvSpPr>
            <a:spLocks noGrp="1"/>
          </p:cNvSpPr>
          <p:nvPr>
            <p:ph type="title"/>
          </p:nvPr>
        </p:nvSpPr>
        <p:spPr>
          <a:xfrm>
            <a:off x="426368" y="188640"/>
            <a:ext cx="8229600" cy="850106"/>
          </a:xfrm>
        </p:spPr>
        <p:txBody>
          <a:bodyPr/>
          <a:lstStyle/>
          <a:p>
            <a:r>
              <a:rPr lang="en-US" dirty="0" smtClean="0"/>
              <a:t>Q1</a:t>
            </a:r>
            <a:endParaRPr lang="en-IN" dirty="0"/>
          </a:p>
        </p:txBody>
      </p:sp>
      <p:sp>
        <p:nvSpPr>
          <p:cNvPr id="3" name="Content Placeholder 2">
            <a:extLst>
              <a:ext uri="{FF2B5EF4-FFF2-40B4-BE49-F238E27FC236}">
                <a16:creationId xmlns:a16="http://schemas.microsoft.com/office/drawing/2014/main" xmlns="" id="{529C6C81-42FF-4416-AC52-F09B8A67708B}"/>
              </a:ext>
            </a:extLst>
          </p:cNvPr>
          <p:cNvSpPr>
            <a:spLocks noGrp="1"/>
          </p:cNvSpPr>
          <p:nvPr>
            <p:ph idx="1"/>
          </p:nvPr>
        </p:nvSpPr>
        <p:spPr/>
        <p:txBody>
          <a:bodyPr/>
          <a:lstStyle/>
          <a:p>
            <a:pPr marL="0" indent="0">
              <a:buNone/>
            </a:pPr>
            <a:r>
              <a:rPr lang="en-US" dirty="0"/>
              <a:t>Major objective for C++ is to:</a:t>
            </a:r>
          </a:p>
          <a:p>
            <a:pPr marL="0" indent="0">
              <a:buNone/>
            </a:pPr>
            <a:r>
              <a:rPr lang="en-US" dirty="0"/>
              <a:t>A. Represent real world entities in the form of    objects</a:t>
            </a:r>
          </a:p>
          <a:p>
            <a:pPr marL="0" indent="0">
              <a:buNone/>
            </a:pPr>
            <a:r>
              <a:rPr lang="en-US" dirty="0"/>
              <a:t>B. Implement procedural approach</a:t>
            </a:r>
          </a:p>
          <a:p>
            <a:pPr marL="0" indent="0">
              <a:buNone/>
            </a:pPr>
            <a:r>
              <a:rPr lang="en-US" dirty="0"/>
              <a:t>C. Implement top down approach</a:t>
            </a:r>
          </a:p>
          <a:p>
            <a:pPr marL="0" indent="0">
              <a:buNone/>
            </a:pPr>
            <a:r>
              <a:rPr lang="en-US" dirty="0"/>
              <a:t>D. Implement functional programming</a:t>
            </a:r>
            <a:endParaRPr lang="en-IN" dirty="0"/>
          </a:p>
        </p:txBody>
      </p:sp>
    </p:spTree>
    <p:extLst>
      <p:ext uri="{BB962C8B-B14F-4D97-AF65-F5344CB8AC3E}">
        <p14:creationId xmlns="" xmlns:p14="http://schemas.microsoft.com/office/powerpoint/2010/main" val="3506419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ECC5AC-4D98-4316-A4E1-A260C60B5E97}"/>
              </a:ext>
            </a:extLst>
          </p:cNvPr>
          <p:cNvSpPr>
            <a:spLocks noGrp="1"/>
          </p:cNvSpPr>
          <p:nvPr>
            <p:ph type="title"/>
          </p:nvPr>
        </p:nvSpPr>
        <p:spPr>
          <a:xfrm>
            <a:off x="457200" y="188640"/>
            <a:ext cx="8229600" cy="778098"/>
          </a:xfrm>
        </p:spPr>
        <p:txBody>
          <a:bodyPr/>
          <a:lstStyle/>
          <a:p>
            <a:r>
              <a:rPr lang="en-US" dirty="0" smtClean="0"/>
              <a:t>Q2</a:t>
            </a:r>
            <a:endParaRPr lang="en-IN" dirty="0"/>
          </a:p>
        </p:txBody>
      </p:sp>
      <p:sp>
        <p:nvSpPr>
          <p:cNvPr id="3" name="Content Placeholder 2">
            <a:extLst>
              <a:ext uri="{FF2B5EF4-FFF2-40B4-BE49-F238E27FC236}">
                <a16:creationId xmlns:a16="http://schemas.microsoft.com/office/drawing/2014/main" xmlns="" id="{8054F70E-4529-4ACE-AC0B-04F42BE0E4D2}"/>
              </a:ext>
            </a:extLst>
          </p:cNvPr>
          <p:cNvSpPr>
            <a:spLocks noGrp="1"/>
          </p:cNvSpPr>
          <p:nvPr>
            <p:ph idx="1"/>
          </p:nvPr>
        </p:nvSpPr>
        <p:spPr/>
        <p:txBody>
          <a:bodyPr/>
          <a:lstStyle/>
          <a:p>
            <a:pPr marL="0" indent="0">
              <a:buNone/>
            </a:pPr>
            <a:r>
              <a:rPr lang="en-US" dirty="0"/>
              <a:t>Initial name of C++ was:</a:t>
            </a:r>
          </a:p>
          <a:p>
            <a:pPr marL="514350" indent="-514350">
              <a:buAutoNum type="alphaUcPeriod"/>
            </a:pPr>
            <a:r>
              <a:rPr lang="en-US" dirty="0"/>
              <a:t>C++ with classes</a:t>
            </a:r>
          </a:p>
          <a:p>
            <a:pPr marL="514350" indent="-514350">
              <a:buAutoNum type="alphaUcPeriod"/>
            </a:pPr>
            <a:r>
              <a:rPr lang="en-US" dirty="0"/>
              <a:t>C with classes</a:t>
            </a:r>
          </a:p>
          <a:p>
            <a:pPr marL="514350" indent="-514350">
              <a:buAutoNum type="alphaUcPeriod"/>
            </a:pPr>
            <a:r>
              <a:rPr lang="en-US" dirty="0"/>
              <a:t>Objects with C++</a:t>
            </a:r>
          </a:p>
          <a:p>
            <a:pPr marL="514350" indent="-514350">
              <a:buAutoNum type="alphaUcPeriod"/>
            </a:pPr>
            <a:r>
              <a:rPr lang="en-US"/>
              <a:t>C with objects</a:t>
            </a:r>
            <a:endParaRPr lang="en-IN" dirty="0"/>
          </a:p>
        </p:txBody>
      </p:sp>
    </p:spTree>
    <p:extLst>
      <p:ext uri="{BB962C8B-B14F-4D97-AF65-F5344CB8AC3E}">
        <p14:creationId xmlns="" xmlns:p14="http://schemas.microsoft.com/office/powerpoint/2010/main" val="3897427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8215338" cy="78579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200" b="1" dirty="0">
                <a:solidFill>
                  <a:srgbClr val="CC0000"/>
                </a:solidFill>
                <a:latin typeface="Times New Roman" pitchFamily="18" charset="0"/>
                <a:ea typeface="+mj-ea"/>
                <a:cs typeface="Times New Roman" pitchFamily="18" charset="0"/>
              </a:rPr>
              <a:t>Applications</a:t>
            </a:r>
            <a:endParaRPr kumimoji="0" lang="en-IN" sz="4200" b="1" i="0" u="none" strike="noStrike" kern="1200" cap="none" spc="0" normalizeH="0" baseline="0" noProof="0" dirty="0">
              <a:ln>
                <a:noFill/>
              </a:ln>
              <a:solidFill>
                <a:srgbClr val="CC0000"/>
              </a:solidFill>
              <a:effectLst/>
              <a:uLnTx/>
              <a:uFillTx/>
              <a:latin typeface="+mj-lt"/>
              <a:ea typeface="+mj-ea"/>
              <a:cs typeface="+mj-cs"/>
            </a:endParaRPr>
          </a:p>
        </p:txBody>
      </p:sp>
      <p:graphicFrame>
        <p:nvGraphicFramePr>
          <p:cNvPr id="5" name="Content Placeholder 3"/>
          <p:cNvGraphicFramePr>
            <a:graphicFrameLocks noGrp="1"/>
          </p:cNvGraphicFramePr>
          <p:nvPr>
            <p:ph idx="1"/>
          </p:nvPr>
        </p:nvGraphicFramePr>
        <p:xfrm>
          <a:off x="142875" y="1071563"/>
          <a:ext cx="8858250" cy="5608320"/>
        </p:xfrm>
        <a:graphic>
          <a:graphicData uri="http://schemas.openxmlformats.org/drawingml/2006/table">
            <a:tbl>
              <a:tblPr firstRow="1" bandRow="1">
                <a:tableStyleId>{2D5ABB26-0587-4C30-8999-92F81FD0307C}</a:tableStyleId>
              </a:tblPr>
              <a:tblGrid>
                <a:gridCol w="4429125">
                  <a:extLst>
                    <a:ext uri="{9D8B030D-6E8A-4147-A177-3AD203B41FA5}">
                      <a16:colId xmlns:a16="http://schemas.microsoft.com/office/drawing/2014/main" xmlns="" val="20000"/>
                    </a:ext>
                  </a:extLst>
                </a:gridCol>
                <a:gridCol w="4429125">
                  <a:extLst>
                    <a:ext uri="{9D8B030D-6E8A-4147-A177-3AD203B41FA5}">
                      <a16:colId xmlns:a16="http://schemas.microsoft.com/office/drawing/2014/main" xmlns="" val="20001"/>
                    </a:ext>
                  </a:extLst>
                </a:gridCol>
              </a:tblGrid>
              <a:tr h="687589">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2000" b="1" dirty="0">
                          <a:solidFill>
                            <a:srgbClr val="003399"/>
                          </a:solidFill>
                          <a:latin typeface="Times New Roman" pitchFamily="18" charset="0"/>
                          <a:cs typeface="Times New Roman" pitchFamily="18" charset="0"/>
                        </a:rPr>
                        <a:t>Git</a:t>
                      </a:r>
                    </a:p>
                    <a:p>
                      <a:pPr>
                        <a:buFont typeface="Arial" pitchFamily="34" charset="0"/>
                        <a:buNone/>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687589">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r>
                        <a:rPr lang="en-IN" sz="2000" b="1" dirty="0">
                          <a:solidFill>
                            <a:srgbClr val="003399"/>
                          </a:solidFill>
                          <a:latin typeface="Times New Roman" pitchFamily="18" charset="0"/>
                          <a:cs typeface="Times New Roman" pitchFamily="18" charset="0"/>
                        </a:rPr>
                        <a:t>Microsoft Excel</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687589">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2000" b="1" dirty="0">
                          <a:solidFill>
                            <a:srgbClr val="003399"/>
                          </a:solidFill>
                          <a:latin typeface="Times New Roman" pitchFamily="18" charset="0"/>
                          <a:cs typeface="Times New Roman" pitchFamily="18" charset="0"/>
                        </a:rPr>
                        <a:t>Oracle Database</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687589">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r>
                        <a:rPr lang="en-IN" sz="2000" b="1" dirty="0" err="1">
                          <a:solidFill>
                            <a:srgbClr val="003399"/>
                          </a:solidFill>
                          <a:latin typeface="Times New Roman" pitchFamily="18" charset="0"/>
                          <a:cs typeface="Times New Roman" pitchFamily="18" charset="0"/>
                        </a:rPr>
                        <a:t>MySql</a:t>
                      </a:r>
                      <a:endParaRPr lang="en-IN" sz="2000" b="1" dirty="0">
                        <a:solidFill>
                          <a:srgbClr val="003399"/>
                        </a:solidFill>
                        <a:latin typeface="Times New Roman" pitchFamily="18" charset="0"/>
                        <a:cs typeface="Times New Roman" pitchFamily="18" charset="0"/>
                      </a:endParaRP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687589">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2000" b="1" dirty="0">
                          <a:solidFill>
                            <a:srgbClr val="003399"/>
                          </a:solidFill>
                          <a:latin typeface="Times New Roman" pitchFamily="18" charset="0"/>
                          <a:cs typeface="Times New Roman" pitchFamily="18" charset="0"/>
                        </a:rPr>
                        <a:t>Linux</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r h="687589">
                <a:tc>
                  <a:txBody>
                    <a:bodyPr/>
                    <a:lstStyle/>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r>
                        <a:rPr lang="en-IN" sz="2000" b="1" dirty="0">
                          <a:solidFill>
                            <a:srgbClr val="003399"/>
                          </a:solidFill>
                          <a:latin typeface="Times New Roman" pitchFamily="18" charset="0"/>
                          <a:cs typeface="Times New Roman" pitchFamily="18" charset="0"/>
                        </a:rPr>
                        <a:t>Unix</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5"/>
                  </a:ext>
                </a:extLst>
              </a:tr>
              <a:tr h="687589">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2000" b="1" dirty="0">
                          <a:solidFill>
                            <a:srgbClr val="003399"/>
                          </a:solidFill>
                          <a:latin typeface="Times New Roman" pitchFamily="18" charset="0"/>
                          <a:cs typeface="Times New Roman" pitchFamily="18" charset="0"/>
                        </a:rPr>
                        <a:t>Android</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tc>
                  <a:txBody>
                    <a:bodyPr/>
                    <a:lstStyle/>
                    <a:p>
                      <a:pPr>
                        <a:buFont typeface="Arial" pitchFamily="34" charset="0"/>
                        <a:buNone/>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6"/>
                  </a:ext>
                </a:extLst>
              </a:tr>
              <a:tr h="687589">
                <a:tc>
                  <a:txBody>
                    <a:bodyPr/>
                    <a:lstStyle/>
                    <a:p>
                      <a:pPr>
                        <a:buFont typeface="Arial" pitchFamily="34" charset="0"/>
                        <a:buChar char="•"/>
                      </a:pPr>
                      <a:endParaRPr lang="en-IN" sz="2400" b="1"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r>
                        <a:rPr lang="en-IN" sz="2000" b="1" dirty="0">
                          <a:solidFill>
                            <a:srgbClr val="003399"/>
                          </a:solidFill>
                          <a:latin typeface="Times New Roman" pitchFamily="18" charset="0"/>
                          <a:cs typeface="Times New Roman" pitchFamily="18" charset="0"/>
                        </a:rPr>
                        <a:t>Google </a:t>
                      </a:r>
                    </a:p>
                    <a:p>
                      <a:pPr>
                        <a:buFont typeface="Arial" pitchFamily="34" charset="0"/>
                        <a:buChar char="•"/>
                      </a:pPr>
                      <a:endParaRPr lang="en-IN" sz="2000" b="1" dirty="0">
                        <a:solidFill>
                          <a:srgbClr val="003399"/>
                        </a:solidFill>
                        <a:latin typeface="Times New Roman" pitchFamily="18" charset="0"/>
                        <a:cs typeface="Times New Roman" pitchFamily="18" charset="0"/>
                      </a:endParaRPr>
                    </a:p>
                  </a:txBody>
                  <a:tcPr/>
                </a:tc>
                <a:extLst>
                  <a:ext uri="{0D108BD9-81ED-4DB2-BD59-A6C34878D82A}">
                    <a16:rowId xmlns:a16="http://schemas.microsoft.com/office/drawing/2014/main" xmlns="" val="10007"/>
                  </a:ext>
                </a:extLst>
              </a:tr>
            </a:tbl>
          </a:graphicData>
        </a:graphic>
      </p:graphicFrame>
      <p:pic>
        <p:nvPicPr>
          <p:cNvPr id="6" name="Picture 2" descr="Image result for git logo"/>
          <p:cNvPicPr>
            <a:picLocks noChangeAspect="1" noChangeArrowheads="1"/>
          </p:cNvPicPr>
          <p:nvPr/>
        </p:nvPicPr>
        <p:blipFill>
          <a:blip r:embed="rId2" cstate="print"/>
          <a:srcRect/>
          <a:stretch>
            <a:fillRect/>
          </a:stretch>
        </p:blipFill>
        <p:spPr bwMode="auto">
          <a:xfrm>
            <a:off x="1285852" y="1071546"/>
            <a:ext cx="1000132" cy="642942"/>
          </a:xfrm>
          <a:prstGeom prst="rect">
            <a:avLst/>
          </a:prstGeom>
          <a:noFill/>
        </p:spPr>
      </p:pic>
      <p:pic>
        <p:nvPicPr>
          <p:cNvPr id="7" name="Picture 4" descr="Image result for microsoft excel logo"/>
          <p:cNvPicPr>
            <a:picLocks noChangeAspect="1" noChangeArrowheads="1"/>
          </p:cNvPicPr>
          <p:nvPr/>
        </p:nvPicPr>
        <p:blipFill>
          <a:blip r:embed="rId3" cstate="print"/>
          <a:srcRect/>
          <a:stretch>
            <a:fillRect/>
          </a:stretch>
        </p:blipFill>
        <p:spPr bwMode="auto">
          <a:xfrm>
            <a:off x="6500826" y="1785926"/>
            <a:ext cx="928694" cy="642941"/>
          </a:xfrm>
          <a:prstGeom prst="rect">
            <a:avLst/>
          </a:prstGeom>
          <a:noFill/>
        </p:spPr>
      </p:pic>
      <p:pic>
        <p:nvPicPr>
          <p:cNvPr id="8" name="Picture 7" descr="Image result for oracle logo"/>
          <p:cNvPicPr>
            <a:picLocks noChangeAspect="1" noChangeArrowheads="1"/>
          </p:cNvPicPr>
          <p:nvPr/>
        </p:nvPicPr>
        <p:blipFill>
          <a:blip r:embed="rId4" cstate="print"/>
          <a:srcRect/>
          <a:stretch>
            <a:fillRect/>
          </a:stretch>
        </p:blipFill>
        <p:spPr bwMode="auto">
          <a:xfrm>
            <a:off x="2214546" y="2571744"/>
            <a:ext cx="1470543" cy="500066"/>
          </a:xfrm>
          <a:prstGeom prst="rect">
            <a:avLst/>
          </a:prstGeom>
          <a:noFill/>
        </p:spPr>
      </p:pic>
      <p:pic>
        <p:nvPicPr>
          <p:cNvPr id="9" name="Picture 8" descr="Image result for my sql logo"/>
          <p:cNvPicPr>
            <a:picLocks noChangeAspect="1" noChangeArrowheads="1"/>
          </p:cNvPicPr>
          <p:nvPr/>
        </p:nvPicPr>
        <p:blipFill>
          <a:blip r:embed="rId5" cstate="print"/>
          <a:srcRect/>
          <a:stretch>
            <a:fillRect/>
          </a:stretch>
        </p:blipFill>
        <p:spPr bwMode="auto">
          <a:xfrm>
            <a:off x="5500694" y="3214686"/>
            <a:ext cx="2057420" cy="642942"/>
          </a:xfrm>
          <a:prstGeom prst="rect">
            <a:avLst/>
          </a:prstGeom>
          <a:noFill/>
        </p:spPr>
      </p:pic>
      <p:pic>
        <p:nvPicPr>
          <p:cNvPr id="10" name="Picture 2" descr="Related image"/>
          <p:cNvPicPr>
            <a:picLocks noChangeAspect="1" noChangeArrowheads="1"/>
          </p:cNvPicPr>
          <p:nvPr/>
        </p:nvPicPr>
        <p:blipFill>
          <a:blip r:embed="rId6" cstate="print"/>
          <a:srcRect/>
          <a:stretch>
            <a:fillRect/>
          </a:stretch>
        </p:blipFill>
        <p:spPr bwMode="auto">
          <a:xfrm>
            <a:off x="1071538" y="3929066"/>
            <a:ext cx="1668205" cy="642942"/>
          </a:xfrm>
          <a:prstGeom prst="rect">
            <a:avLst/>
          </a:prstGeom>
          <a:noFill/>
        </p:spPr>
      </p:pic>
      <p:pic>
        <p:nvPicPr>
          <p:cNvPr id="11" name="Picture 10" descr="Image result for unix"/>
          <p:cNvPicPr>
            <a:picLocks noChangeAspect="1" noChangeArrowheads="1"/>
          </p:cNvPicPr>
          <p:nvPr/>
        </p:nvPicPr>
        <p:blipFill>
          <a:blip r:embed="rId7" cstate="print"/>
          <a:srcRect/>
          <a:stretch>
            <a:fillRect/>
          </a:stretch>
        </p:blipFill>
        <p:spPr bwMode="auto">
          <a:xfrm>
            <a:off x="6000760" y="4643446"/>
            <a:ext cx="1740060" cy="628510"/>
          </a:xfrm>
          <a:prstGeom prst="rect">
            <a:avLst/>
          </a:prstGeom>
          <a:noFill/>
        </p:spPr>
      </p:pic>
      <p:pic>
        <p:nvPicPr>
          <p:cNvPr id="12" name="Picture 11" descr="Image result for android logo"/>
          <p:cNvPicPr>
            <a:picLocks noChangeAspect="1" noChangeArrowheads="1"/>
          </p:cNvPicPr>
          <p:nvPr/>
        </p:nvPicPr>
        <p:blipFill>
          <a:blip r:embed="rId8" cstate="print"/>
          <a:srcRect/>
          <a:stretch>
            <a:fillRect/>
          </a:stretch>
        </p:blipFill>
        <p:spPr bwMode="auto">
          <a:xfrm>
            <a:off x="1428728" y="5286388"/>
            <a:ext cx="1285884" cy="631952"/>
          </a:xfrm>
          <a:prstGeom prst="rect">
            <a:avLst/>
          </a:prstGeom>
          <a:noFill/>
        </p:spPr>
      </p:pic>
      <p:pic>
        <p:nvPicPr>
          <p:cNvPr id="13" name="Picture 12" descr="Related image"/>
          <p:cNvPicPr>
            <a:picLocks noChangeAspect="1" noChangeArrowheads="1"/>
          </p:cNvPicPr>
          <p:nvPr/>
        </p:nvPicPr>
        <p:blipFill>
          <a:blip r:embed="rId9" cstate="print"/>
          <a:srcRect/>
          <a:stretch>
            <a:fillRect/>
          </a:stretch>
        </p:blipFill>
        <p:spPr bwMode="auto">
          <a:xfrm>
            <a:off x="5857884" y="5929330"/>
            <a:ext cx="2786082" cy="71438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4400" dirty="0">
                <a:solidFill>
                  <a:srgbClr val="C00000"/>
                </a:solidFill>
                <a:latin typeface="Times New Roman" pitchFamily="18" charset="0"/>
                <a:cs typeface="Times New Roman" pitchFamily="18" charset="0"/>
              </a:rPr>
              <a:t>WHY C++?????</a:t>
            </a:r>
          </a:p>
          <a:p>
            <a:endParaRPr lang="en-IN" sz="4400" dirty="0">
              <a:solidFill>
                <a:schemeClr val="tx2"/>
              </a:solidFill>
              <a:latin typeface="Times New Roman" pitchFamily="18" charset="0"/>
              <a:cs typeface="Times New Roman" pitchFamily="18" charset="0"/>
            </a:endParaRPr>
          </a:p>
          <a:p>
            <a:pPr>
              <a:buNone/>
            </a:pPr>
            <a:r>
              <a:rPr lang="en-IN" sz="4400" dirty="0">
                <a:solidFill>
                  <a:schemeClr val="tx2"/>
                </a:solidFill>
                <a:latin typeface="Times New Roman" pitchFamily="18" charset="0"/>
                <a:cs typeface="Times New Roman" pitchFamily="18" charset="0"/>
              </a:rPr>
              <a:t>                        Lets see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215338" cy="785794"/>
          </a:xfrm>
          <a:prstGeom prst="rect">
            <a:avLst/>
          </a:prstGeom>
        </p:spPr>
        <p:txBody>
          <a:bodyPr/>
          <a:lstStyle/>
          <a:p>
            <a:pPr algn="l"/>
            <a:r>
              <a:rPr lang="en-US" sz="4200" b="1" dirty="0">
                <a:solidFill>
                  <a:srgbClr val="CC0000"/>
                </a:solidFill>
                <a:latin typeface="Times New Roman" pitchFamily="18" charset="0"/>
                <a:cs typeface="Times New Roman" pitchFamily="18" charset="0"/>
              </a:rPr>
              <a:t>Key features of C++</a:t>
            </a:r>
            <a:endParaRPr lang="en-IN" sz="4200" b="1" dirty="0">
              <a:solidFill>
                <a:srgbClr val="CC0000"/>
              </a:solidFill>
            </a:endParaRPr>
          </a:p>
        </p:txBody>
      </p:sp>
      <p:sp>
        <p:nvSpPr>
          <p:cNvPr id="5" name="Content Placeholder 4"/>
          <p:cNvSpPr>
            <a:spLocks noGrp="1"/>
          </p:cNvSpPr>
          <p:nvPr>
            <p:ph idx="1"/>
          </p:nvPr>
        </p:nvSpPr>
        <p:spPr>
          <a:xfrm>
            <a:off x="285688" y="928670"/>
            <a:ext cx="8858312" cy="5357850"/>
          </a:xfrm>
        </p:spPr>
        <p:txBody>
          <a:bodyPr>
            <a:normAutofit lnSpcReduction="10000"/>
          </a:bodyPr>
          <a:lstStyle/>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Object and Classes</a:t>
            </a:r>
          </a:p>
          <a:p>
            <a:pPr marL="0" indent="0">
              <a:lnSpc>
                <a:spcPct val="150000"/>
              </a:lnSpc>
              <a:buNone/>
            </a:pPr>
            <a:r>
              <a:rPr lang="en-IN" sz="2600" dirty="0">
                <a:solidFill>
                  <a:srgbClr val="C00000"/>
                </a:solidFill>
                <a:latin typeface="Times New Roman" pitchFamily="18" charset="0"/>
                <a:cs typeface="Times New Roman" pitchFamily="18" charset="0"/>
              </a:rPr>
              <a:t>Real world modelling</a:t>
            </a:r>
          </a:p>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Encapsulation</a:t>
            </a:r>
          </a:p>
          <a:p>
            <a:pPr marL="0" indent="0">
              <a:lnSpc>
                <a:spcPct val="150000"/>
              </a:lnSpc>
              <a:buNone/>
            </a:pPr>
            <a:r>
              <a:rPr lang="en-IN" sz="2600" dirty="0">
                <a:solidFill>
                  <a:srgbClr val="C00000"/>
                </a:solidFill>
                <a:latin typeface="Times New Roman" pitchFamily="18" charset="0"/>
                <a:cs typeface="Times New Roman" pitchFamily="18" charset="0"/>
              </a:rPr>
              <a:t>Wrapping</a:t>
            </a:r>
            <a:r>
              <a:rPr lang="en-IN" sz="2600" dirty="0">
                <a:solidFill>
                  <a:schemeClr val="tx2"/>
                </a:solidFill>
                <a:latin typeface="Times New Roman" pitchFamily="18" charset="0"/>
                <a:cs typeface="Times New Roman" pitchFamily="18" charset="0"/>
              </a:rPr>
              <a:t> </a:t>
            </a:r>
          </a:p>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Data Abstraction</a:t>
            </a:r>
          </a:p>
          <a:p>
            <a:pPr marL="0" indent="0">
              <a:lnSpc>
                <a:spcPct val="150000"/>
              </a:lnSpc>
              <a:buNone/>
            </a:pPr>
            <a:r>
              <a:rPr lang="en-IN" sz="2600" dirty="0">
                <a:solidFill>
                  <a:srgbClr val="C00000"/>
                </a:solidFill>
                <a:latin typeface="Times New Roman" pitchFamily="18" charset="0"/>
                <a:cs typeface="Times New Roman" pitchFamily="18" charset="0"/>
              </a:rPr>
              <a:t>Hiding of non required information</a:t>
            </a:r>
          </a:p>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Inheritance</a:t>
            </a:r>
          </a:p>
          <a:p>
            <a:pPr marL="0" indent="0">
              <a:lnSpc>
                <a:spcPct val="150000"/>
              </a:lnSpc>
              <a:buNone/>
            </a:pPr>
            <a:r>
              <a:rPr lang="en-IN" sz="2600" dirty="0">
                <a:solidFill>
                  <a:srgbClr val="C00000"/>
                </a:solidFill>
                <a:latin typeface="Times New Roman" pitchFamily="18" charset="0"/>
                <a:cs typeface="Times New Roman" pitchFamily="18" charset="0"/>
              </a:rPr>
              <a:t>Reusability</a:t>
            </a:r>
          </a:p>
          <a:p>
            <a:pPr marL="0" indent="0">
              <a:lnSpc>
                <a:spcPct val="150000"/>
              </a:lnSpc>
              <a:buNone/>
            </a:pPr>
            <a:endParaRPr lang="en-IN" sz="2600" dirty="0">
              <a:solidFill>
                <a:schemeClr val="tx2"/>
              </a:solidFill>
              <a:latin typeface="Times New Roman" pitchFamily="18" charset="0"/>
              <a:cs typeface="Times New Roman" pitchFamily="18" charset="0"/>
            </a:endParaRPr>
          </a:p>
          <a:p>
            <a:pPr marL="0" indent="0">
              <a:lnSpc>
                <a:spcPct val="150000"/>
              </a:lnSpc>
              <a:buNone/>
            </a:pPr>
            <a:endParaRPr lang="en-IN" sz="2600"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8215338" cy="78579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CC0000"/>
                </a:solidFill>
                <a:effectLst/>
                <a:uLnTx/>
                <a:uFillTx/>
                <a:latin typeface="Times New Roman" pitchFamily="18" charset="0"/>
                <a:ea typeface="+mj-ea"/>
                <a:cs typeface="Times New Roman" pitchFamily="18" charset="0"/>
              </a:rPr>
              <a:t>Key features of C++</a:t>
            </a:r>
            <a:endParaRPr kumimoji="0" lang="en-IN" sz="4200" b="1" i="0" u="none" strike="noStrike" kern="1200" cap="none" spc="0" normalizeH="0" baseline="0" noProof="0" dirty="0">
              <a:ln>
                <a:noFill/>
              </a:ln>
              <a:solidFill>
                <a:srgbClr val="CC0000"/>
              </a:solidFill>
              <a:effectLst/>
              <a:uLnTx/>
              <a:uFillTx/>
              <a:latin typeface="+mj-lt"/>
              <a:ea typeface="+mj-ea"/>
              <a:cs typeface="+mj-cs"/>
            </a:endParaRPr>
          </a:p>
        </p:txBody>
      </p:sp>
      <p:sp>
        <p:nvSpPr>
          <p:cNvPr id="5" name="Content Placeholder 4"/>
          <p:cNvSpPr>
            <a:spLocks noGrp="1"/>
          </p:cNvSpPr>
          <p:nvPr>
            <p:ph idx="1"/>
          </p:nvPr>
        </p:nvSpPr>
        <p:spPr>
          <a:xfrm>
            <a:off x="295244" y="1223946"/>
            <a:ext cx="8858312" cy="5357850"/>
          </a:xfrm>
        </p:spPr>
        <p:txBody>
          <a:bodyPr>
            <a:noAutofit/>
          </a:bodyPr>
          <a:lstStyle/>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Polymorphism</a:t>
            </a:r>
          </a:p>
          <a:p>
            <a:pPr marL="0" indent="0">
              <a:lnSpc>
                <a:spcPct val="150000"/>
              </a:lnSpc>
              <a:buNone/>
            </a:pPr>
            <a:r>
              <a:rPr lang="en-IN" sz="2600" dirty="0">
                <a:solidFill>
                  <a:srgbClr val="C00000"/>
                </a:solidFill>
                <a:latin typeface="Times New Roman" pitchFamily="18" charset="0"/>
                <a:cs typeface="Times New Roman" pitchFamily="18" charset="0"/>
              </a:rPr>
              <a:t>Many forms</a:t>
            </a:r>
          </a:p>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Data Hiding</a:t>
            </a:r>
          </a:p>
          <a:p>
            <a:pPr marL="0" indent="0">
              <a:lnSpc>
                <a:spcPct val="150000"/>
              </a:lnSpc>
              <a:buNone/>
            </a:pPr>
            <a:r>
              <a:rPr lang="en-IN" sz="2600" dirty="0">
                <a:solidFill>
                  <a:srgbClr val="C00000"/>
                </a:solidFill>
                <a:latin typeface="Times New Roman" pitchFamily="18" charset="0"/>
                <a:cs typeface="Times New Roman" pitchFamily="18" charset="0"/>
              </a:rPr>
              <a:t>Security</a:t>
            </a:r>
          </a:p>
          <a:p>
            <a:pPr marL="0" indent="0">
              <a:lnSpc>
                <a:spcPct val="150000"/>
              </a:lnSpc>
              <a:buFont typeface="Wingdings" pitchFamily="2" charset="2"/>
              <a:buChar char="Ø"/>
            </a:pPr>
            <a:r>
              <a:rPr lang="en-IN" sz="2600" dirty="0">
                <a:solidFill>
                  <a:schemeClr val="tx2"/>
                </a:solidFill>
                <a:latin typeface="Times New Roman" pitchFamily="18" charset="0"/>
                <a:cs typeface="Times New Roman" pitchFamily="18" charset="0"/>
              </a:rPr>
              <a:t>Message Passing</a:t>
            </a:r>
          </a:p>
          <a:p>
            <a:pPr marL="0" indent="0">
              <a:lnSpc>
                <a:spcPct val="150000"/>
              </a:lnSpc>
              <a:buNone/>
            </a:pPr>
            <a:r>
              <a:rPr lang="en-IN" sz="2600" dirty="0">
                <a:solidFill>
                  <a:srgbClr val="C00000"/>
                </a:solidFill>
                <a:latin typeface="Times New Roman" pitchFamily="18" charset="0"/>
                <a:cs typeface="Times New Roman" pitchFamily="18" charset="0"/>
              </a:rPr>
              <a:t>Communication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84138"/>
            <a:ext cx="8229600" cy="1143000"/>
          </a:xfrm>
        </p:spPr>
        <p:txBody>
          <a:bodyPr rtlCol="0">
            <a:normAutofit/>
          </a:bodyPr>
          <a:lstStyle/>
          <a:p>
            <a:pPr algn="l" fontAlgn="auto">
              <a:spcAft>
                <a:spcPts val="0"/>
              </a:spcAft>
              <a:defRPr/>
            </a:pPr>
            <a:r>
              <a:rPr lang="en-US" sz="4800" dirty="0">
                <a:solidFill>
                  <a:schemeClr val="accent6"/>
                </a:solidFill>
              </a:rPr>
              <a:t>(Objects)Daily Analysis</a:t>
            </a:r>
            <a:endParaRPr lang="en-IN" sz="4800" dirty="0">
              <a:solidFill>
                <a:schemeClr val="accent6"/>
              </a:solidFill>
            </a:endParaRP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2050" name="Object 2"/>
          <p:cNvGraphicFramePr>
            <a:graphicFrameLocks noChangeAspect="1"/>
          </p:cNvGraphicFramePr>
          <p:nvPr/>
        </p:nvGraphicFramePr>
        <p:xfrm>
          <a:off x="7391400" y="85725"/>
          <a:ext cx="1676400" cy="679450"/>
        </p:xfrm>
        <a:graphic>
          <a:graphicData uri="http://schemas.openxmlformats.org/presentationml/2006/ole">
            <p:oleObj spid="_x0000_s14358" r:id="rId3" imgW="13937020" imgH="5409524" progId="">
              <p:embed/>
            </p:oleObj>
          </a:graphicData>
        </a:graphic>
      </p:graphicFrame>
      <p:sp>
        <p:nvSpPr>
          <p:cNvPr id="10" name="Rectangle 9"/>
          <p:cNvSpPr/>
          <p:nvPr/>
        </p:nvSpPr>
        <p:spPr>
          <a:xfrm>
            <a:off x="2051050" y="2133600"/>
            <a:ext cx="1873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3" name="TextBox 2"/>
          <p:cNvSpPr txBox="1"/>
          <p:nvPr/>
        </p:nvSpPr>
        <p:spPr>
          <a:xfrm>
            <a:off x="395288" y="1412875"/>
            <a:ext cx="8424862" cy="1077913"/>
          </a:xfrm>
          <a:prstGeom prst="rect">
            <a:avLst/>
          </a:prstGeom>
          <a:noFill/>
        </p:spPr>
        <p:txBody>
          <a:bodyPr>
            <a:spAutoFit/>
          </a:bodyPr>
          <a:lstStyle/>
          <a:p>
            <a:pPr fontAlgn="auto">
              <a:spcBef>
                <a:spcPts val="0"/>
              </a:spcBef>
              <a:spcAft>
                <a:spcPts val="0"/>
              </a:spcAft>
              <a:defRPr/>
            </a:pPr>
            <a:r>
              <a:rPr lang="en-US" sz="3200" dirty="0">
                <a:solidFill>
                  <a:srgbClr val="FF0000"/>
                </a:solidFill>
                <a:latin typeface="+mn-lt"/>
                <a:cs typeface="+mn-cs"/>
              </a:rPr>
              <a:t>Look around you and identify some objects</a:t>
            </a:r>
          </a:p>
          <a:p>
            <a:pPr marL="457200" indent="-457200" fontAlgn="auto">
              <a:spcBef>
                <a:spcPts val="0"/>
              </a:spcBef>
              <a:spcAft>
                <a:spcPts val="0"/>
              </a:spcAft>
              <a:defRPr/>
            </a:pPr>
            <a:endParaRPr lang="en-US" sz="3200" b="1" dirty="0">
              <a:solidFill>
                <a:srgbClr val="FF0000"/>
              </a:solidFill>
              <a:latin typeface="+mn-lt"/>
              <a:cs typeface="+mn-cs"/>
            </a:endParaRPr>
          </a:p>
        </p:txBody>
      </p:sp>
      <p:sp>
        <p:nvSpPr>
          <p:cNvPr id="2055"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IN">
              <a:latin typeface="Calibri" pitchFamily="34" charset="0"/>
            </a:endParaRPr>
          </a:p>
        </p:txBody>
      </p:sp>
      <p:sp>
        <p:nvSpPr>
          <p:cNvPr id="2056"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IN">
              <a:latin typeface="Calibri" pitchFamily="34" charset="0"/>
            </a:endParaRPr>
          </a:p>
        </p:txBody>
      </p:sp>
      <p:sp>
        <p:nvSpPr>
          <p:cNvPr id="2057" name="Date Placeholder 3"/>
          <p:cNvSpPr>
            <a:spLocks noGrp="1"/>
          </p:cNvSpPr>
          <p:nvPr>
            <p:ph type="dt" sz="quarter" idx="10"/>
          </p:nvPr>
        </p:nvSpPr>
        <p:spPr bwMode="auto">
          <a:xfrm>
            <a:off x="179388" y="6519863"/>
            <a:ext cx="5122862" cy="365125"/>
          </a:xfrm>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z="1400">
                <a:solidFill>
                  <a:srgbClr val="898989"/>
                </a:solidFill>
                <a:latin typeface="Tahoma" pitchFamily="34" charset="0"/>
                <a:cs typeface="Tahoma" pitchFamily="34" charset="0"/>
              </a:rPr>
              <a:t>© LPU :: CSE202 C++ Programming</a:t>
            </a:r>
            <a:endParaRPr lang="en-IN" sz="1400">
              <a:solidFill>
                <a:srgbClr val="898989"/>
              </a:solidFill>
              <a:latin typeface="Tahoma" pitchFamily="34" charset="0"/>
              <a:cs typeface="Tahoma" pitchFamily="34" charset="0"/>
            </a:endParaRPr>
          </a:p>
        </p:txBody>
      </p:sp>
      <p:pic>
        <p:nvPicPr>
          <p:cNvPr id="2058" name="Picture 10" descr="sportsbike-098.jpg"/>
          <p:cNvPicPr>
            <a:picLocks noChangeAspect="1"/>
          </p:cNvPicPr>
          <p:nvPr/>
        </p:nvPicPr>
        <p:blipFill>
          <a:blip r:embed="rId4" cstate="print"/>
          <a:srcRect/>
          <a:stretch>
            <a:fillRect/>
          </a:stretch>
        </p:blipFill>
        <p:spPr bwMode="auto">
          <a:xfrm>
            <a:off x="0" y="2133600"/>
            <a:ext cx="2514600" cy="1887538"/>
          </a:xfrm>
          <a:prstGeom prst="rect">
            <a:avLst/>
          </a:prstGeom>
          <a:noFill/>
          <a:ln w="9525">
            <a:noFill/>
            <a:miter lim="800000"/>
            <a:headEnd/>
            <a:tailEnd/>
          </a:ln>
        </p:spPr>
      </p:pic>
      <p:pic>
        <p:nvPicPr>
          <p:cNvPr id="2059" name="Picture 14" descr="FF.png"/>
          <p:cNvPicPr>
            <a:picLocks noChangeAspect="1"/>
          </p:cNvPicPr>
          <p:nvPr/>
        </p:nvPicPr>
        <p:blipFill>
          <a:blip r:embed="rId5" cstate="print"/>
          <a:srcRect/>
          <a:stretch>
            <a:fillRect/>
          </a:stretch>
        </p:blipFill>
        <p:spPr bwMode="auto">
          <a:xfrm>
            <a:off x="5410200" y="4191000"/>
            <a:ext cx="3429000" cy="1720850"/>
          </a:xfrm>
          <a:prstGeom prst="rect">
            <a:avLst/>
          </a:prstGeom>
          <a:noFill/>
          <a:ln w="9525">
            <a:noFill/>
            <a:miter lim="800000"/>
            <a:headEnd/>
            <a:tailEnd/>
          </a:ln>
        </p:spPr>
      </p:pic>
      <p:pic>
        <p:nvPicPr>
          <p:cNvPr id="2060" name="Picture 15" descr="PEN.png"/>
          <p:cNvPicPr>
            <a:picLocks noChangeAspect="1"/>
          </p:cNvPicPr>
          <p:nvPr/>
        </p:nvPicPr>
        <p:blipFill>
          <a:blip r:embed="rId6" cstate="print"/>
          <a:srcRect/>
          <a:stretch>
            <a:fillRect/>
          </a:stretch>
        </p:blipFill>
        <p:spPr bwMode="auto">
          <a:xfrm>
            <a:off x="3352800" y="1905000"/>
            <a:ext cx="1828800" cy="1560513"/>
          </a:xfrm>
          <a:prstGeom prst="rect">
            <a:avLst/>
          </a:prstGeom>
          <a:noFill/>
          <a:ln w="9525">
            <a:noFill/>
            <a:miter lim="800000"/>
            <a:headEnd/>
            <a:tailEnd/>
          </a:ln>
        </p:spPr>
      </p:pic>
      <p:pic>
        <p:nvPicPr>
          <p:cNvPr id="2061" name="Picture 16" descr="APPLE.png"/>
          <p:cNvPicPr>
            <a:picLocks noChangeAspect="1"/>
          </p:cNvPicPr>
          <p:nvPr/>
        </p:nvPicPr>
        <p:blipFill>
          <a:blip r:embed="rId7" cstate="print"/>
          <a:srcRect/>
          <a:stretch>
            <a:fillRect/>
          </a:stretch>
        </p:blipFill>
        <p:spPr bwMode="auto">
          <a:xfrm>
            <a:off x="5715000" y="2057400"/>
            <a:ext cx="3182938" cy="1690688"/>
          </a:xfrm>
          <a:prstGeom prst="rect">
            <a:avLst/>
          </a:prstGeom>
          <a:noFill/>
          <a:ln w="9525">
            <a:noFill/>
            <a:miter lim="800000"/>
            <a:headEnd/>
            <a:tailEnd/>
          </a:ln>
        </p:spPr>
      </p:pic>
      <p:sp>
        <p:nvSpPr>
          <p:cNvPr id="2062" name="TextBox 17"/>
          <p:cNvSpPr txBox="1">
            <a:spLocks noChangeArrowheads="1"/>
          </p:cNvSpPr>
          <p:nvPr/>
        </p:nvSpPr>
        <p:spPr bwMode="auto">
          <a:xfrm>
            <a:off x="2438400" y="3409950"/>
            <a:ext cx="3657600" cy="400050"/>
          </a:xfrm>
          <a:prstGeom prst="rect">
            <a:avLst/>
          </a:prstGeom>
          <a:noFill/>
          <a:ln w="9525">
            <a:noFill/>
            <a:miter lim="800000"/>
            <a:headEnd/>
            <a:tailEnd/>
          </a:ln>
        </p:spPr>
        <p:txBody>
          <a:bodyPr>
            <a:spAutoFit/>
          </a:bodyPr>
          <a:lstStyle/>
          <a:p>
            <a:r>
              <a:rPr lang="en-US" sz="2000">
                <a:latin typeface="Broadway" pitchFamily="82" charset="0"/>
              </a:rPr>
              <a:t>Everything is an OBJECT</a:t>
            </a:r>
          </a:p>
        </p:txBody>
      </p:sp>
      <p:pic>
        <p:nvPicPr>
          <p:cNvPr id="2063" name="Picture 19" descr="vjhgjk.png"/>
          <p:cNvPicPr>
            <a:picLocks noChangeAspect="1"/>
          </p:cNvPicPr>
          <p:nvPr/>
        </p:nvPicPr>
        <p:blipFill>
          <a:blip r:embed="rId8" cstate="print"/>
          <a:srcRect/>
          <a:stretch>
            <a:fillRect/>
          </a:stretch>
        </p:blipFill>
        <p:spPr bwMode="auto">
          <a:xfrm>
            <a:off x="762000" y="4038600"/>
            <a:ext cx="3184525" cy="21669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9600" cy="1143000"/>
          </a:xfrm>
        </p:spPr>
        <p:txBody>
          <a:bodyPr rtlCol="0">
            <a:normAutofit/>
          </a:bodyPr>
          <a:lstStyle/>
          <a:p>
            <a:pPr algn="l" fontAlgn="auto">
              <a:spcAft>
                <a:spcPts val="0"/>
              </a:spcAft>
              <a:defRPr/>
            </a:pPr>
            <a:r>
              <a:rPr lang="en-US" sz="4800" dirty="0">
                <a:solidFill>
                  <a:schemeClr val="accent6"/>
                </a:solidFill>
              </a:rPr>
              <a:t>Object ,Object and Object</a:t>
            </a:r>
            <a:endParaRPr lang="en-IN" sz="4800" dirty="0">
              <a:solidFill>
                <a:schemeClr val="accent6"/>
              </a:solidFill>
            </a:endParaRP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3074" name="Object 2"/>
          <p:cNvGraphicFramePr>
            <a:graphicFrameLocks noChangeAspect="1"/>
          </p:cNvGraphicFramePr>
          <p:nvPr/>
        </p:nvGraphicFramePr>
        <p:xfrm>
          <a:off x="7391400" y="85725"/>
          <a:ext cx="1676400" cy="679450"/>
        </p:xfrm>
        <a:graphic>
          <a:graphicData uri="http://schemas.openxmlformats.org/presentationml/2006/ole">
            <p:oleObj spid="_x0000_s15382" r:id="rId3" imgW="13937020" imgH="5409524" progId="">
              <p:embed/>
            </p:oleObj>
          </a:graphicData>
        </a:graphic>
      </p:graphicFrame>
      <p:sp>
        <p:nvSpPr>
          <p:cNvPr id="10" name="Rectangle 9"/>
          <p:cNvSpPr/>
          <p:nvPr/>
        </p:nvSpPr>
        <p:spPr>
          <a:xfrm>
            <a:off x="2051050" y="2133600"/>
            <a:ext cx="1873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3078"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IN">
              <a:latin typeface="Calibri" pitchFamily="34" charset="0"/>
            </a:endParaRPr>
          </a:p>
        </p:txBody>
      </p:sp>
      <p:sp>
        <p:nvSpPr>
          <p:cNvPr id="3079"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IN">
              <a:latin typeface="Calibri" pitchFamily="34" charset="0"/>
            </a:endParaRPr>
          </a:p>
        </p:txBody>
      </p:sp>
      <p:sp>
        <p:nvSpPr>
          <p:cNvPr id="3080" name="Date Placeholder 3"/>
          <p:cNvSpPr>
            <a:spLocks noGrp="1"/>
          </p:cNvSpPr>
          <p:nvPr>
            <p:ph type="dt" sz="quarter" idx="10"/>
          </p:nvPr>
        </p:nvSpPr>
        <p:spPr bwMode="auto">
          <a:xfrm>
            <a:off x="179388" y="6519863"/>
            <a:ext cx="5122862" cy="365125"/>
          </a:xfrm>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z="1400">
                <a:solidFill>
                  <a:srgbClr val="898989"/>
                </a:solidFill>
                <a:latin typeface="Tahoma" pitchFamily="34" charset="0"/>
                <a:cs typeface="Tahoma" pitchFamily="34" charset="0"/>
              </a:rPr>
              <a:t>© LPU :: CSE202 C++ Programming</a:t>
            </a:r>
            <a:endParaRPr lang="en-IN" sz="1400">
              <a:solidFill>
                <a:srgbClr val="898989"/>
              </a:solidFill>
              <a:latin typeface="Tahoma" pitchFamily="34" charset="0"/>
              <a:cs typeface="Tahoma" pitchFamily="34" charset="0"/>
            </a:endParaRPr>
          </a:p>
        </p:txBody>
      </p:sp>
      <p:sp>
        <p:nvSpPr>
          <p:cNvPr id="3081" name="Rectangle 31"/>
          <p:cNvSpPr>
            <a:spLocks noChangeArrowheads="1"/>
          </p:cNvSpPr>
          <p:nvPr/>
        </p:nvSpPr>
        <p:spPr bwMode="auto">
          <a:xfrm>
            <a:off x="381000" y="1371600"/>
            <a:ext cx="7391400" cy="2554288"/>
          </a:xfrm>
          <a:prstGeom prst="rect">
            <a:avLst/>
          </a:prstGeom>
          <a:noFill/>
          <a:ln w="9525">
            <a:noFill/>
            <a:miter lim="800000"/>
            <a:headEnd/>
            <a:tailEnd/>
          </a:ln>
        </p:spPr>
        <p:txBody>
          <a:bodyPr>
            <a:spAutoFit/>
          </a:bodyPr>
          <a:lstStyle/>
          <a:p>
            <a:endParaRPr lang="en-US" altLang="zh-CN" sz="3200">
              <a:latin typeface="Calibri" pitchFamily="34" charset="0"/>
            </a:endParaRPr>
          </a:p>
          <a:p>
            <a:r>
              <a:rPr lang="en-US" altLang="zh-CN" sz="3200">
                <a:latin typeface="Calibri" pitchFamily="34" charset="0"/>
              </a:rPr>
              <a:t>A student, a professor</a:t>
            </a:r>
          </a:p>
          <a:p>
            <a:r>
              <a:rPr lang="en-US" altLang="zh-CN" sz="3200">
                <a:latin typeface="Calibri" pitchFamily="34" charset="0"/>
              </a:rPr>
              <a:t>A desk, a chair, a classroom, a building</a:t>
            </a:r>
          </a:p>
          <a:p>
            <a:r>
              <a:rPr lang="en-US" altLang="zh-CN" sz="3200">
                <a:latin typeface="Calibri" pitchFamily="34" charset="0"/>
              </a:rPr>
              <a:t>A university, a city, a country</a:t>
            </a:r>
          </a:p>
          <a:p>
            <a:r>
              <a:rPr lang="en-US" altLang="zh-CN" sz="3200">
                <a:latin typeface="Calibri" pitchFamily="34" charset="0"/>
              </a:rPr>
              <a:t>A subject such as CS, Math, History,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Procedural Approach(C Language)</a:t>
            </a:r>
            <a:endParaRPr lang="en-IN"/>
          </a:p>
        </p:txBody>
      </p:sp>
      <p:sp>
        <p:nvSpPr>
          <p:cNvPr id="22531" name="Content Placeholder 2"/>
          <p:cNvSpPr>
            <a:spLocks noGrp="1"/>
          </p:cNvSpPr>
          <p:nvPr>
            <p:ph idx="1"/>
          </p:nvPr>
        </p:nvSpPr>
        <p:spPr/>
        <p:txBody>
          <a:bodyPr/>
          <a:lstStyle/>
          <a:p>
            <a:r>
              <a:rPr lang="en-US"/>
              <a:t>Focus is on procedures</a:t>
            </a:r>
          </a:p>
          <a:p>
            <a:r>
              <a:rPr lang="en-US"/>
              <a:t>All data is shared: no protection</a:t>
            </a:r>
          </a:p>
          <a:p>
            <a:r>
              <a:rPr lang="en-US"/>
              <a:t>More difficult to modify</a:t>
            </a:r>
          </a:p>
          <a:p>
            <a:r>
              <a:rPr lang="en-US"/>
              <a:t>Hard to manage complexity</a:t>
            </a: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609600"/>
            <a:ext cx="8229600" cy="652463"/>
          </a:xfrm>
        </p:spPr>
        <p:txBody>
          <a:bodyPr rtlCol="0">
            <a:normAutofit fontScale="90000"/>
          </a:bodyPr>
          <a:lstStyle/>
          <a:p>
            <a:pPr fontAlgn="auto">
              <a:spcAft>
                <a:spcPts val="0"/>
              </a:spcAft>
              <a:defRPr/>
            </a:pPr>
            <a:r>
              <a:rPr lang="en-US" sz="4000" dirty="0">
                <a:solidFill>
                  <a:schemeClr val="accent6"/>
                </a:solidFill>
              </a:rPr>
              <a:t>Data is not secure……..</a:t>
            </a:r>
          </a:p>
        </p:txBody>
      </p:sp>
      <p:sp>
        <p:nvSpPr>
          <p:cNvPr id="23555" name="Rectangle 4"/>
          <p:cNvSpPr>
            <a:spLocks noChangeArrowheads="1"/>
          </p:cNvSpPr>
          <p:nvPr/>
        </p:nvSpPr>
        <p:spPr bwMode="auto">
          <a:xfrm>
            <a:off x="609600" y="1828800"/>
            <a:ext cx="2133600" cy="533400"/>
          </a:xfrm>
          <a:prstGeom prst="rect">
            <a:avLst/>
          </a:prstGeom>
          <a:solidFill>
            <a:srgbClr val="FF0066"/>
          </a:solidFill>
          <a:ln w="9525">
            <a:solidFill>
              <a:schemeClr val="tx1"/>
            </a:solidFill>
            <a:miter lim="800000"/>
            <a:headEnd/>
            <a:tailEnd/>
          </a:ln>
        </p:spPr>
        <p:txBody>
          <a:bodyPr wrap="none" anchor="ctr"/>
          <a:lstStyle/>
          <a:p>
            <a:pPr algn="ctr" eaLnBrk="0" hangingPunct="0"/>
            <a:r>
              <a:rPr lang="en-US">
                <a:solidFill>
                  <a:srgbClr val="FFFF00"/>
                </a:solidFill>
                <a:latin typeface="Arial Black" pitchFamily="34" charset="0"/>
              </a:rPr>
              <a:t>FUNCTION 1</a:t>
            </a:r>
          </a:p>
        </p:txBody>
      </p:sp>
      <p:sp>
        <p:nvSpPr>
          <p:cNvPr id="23556" name="Rectangle 5"/>
          <p:cNvSpPr>
            <a:spLocks noChangeArrowheads="1"/>
          </p:cNvSpPr>
          <p:nvPr/>
        </p:nvSpPr>
        <p:spPr bwMode="auto">
          <a:xfrm>
            <a:off x="609600" y="3048000"/>
            <a:ext cx="2133600" cy="533400"/>
          </a:xfrm>
          <a:prstGeom prst="rect">
            <a:avLst/>
          </a:prstGeom>
          <a:solidFill>
            <a:srgbClr val="FF0066"/>
          </a:solidFill>
          <a:ln w="9525">
            <a:solidFill>
              <a:schemeClr val="tx1"/>
            </a:solidFill>
            <a:miter lim="800000"/>
            <a:headEnd/>
            <a:tailEnd/>
          </a:ln>
        </p:spPr>
        <p:txBody>
          <a:bodyPr wrap="none" anchor="ctr"/>
          <a:lstStyle/>
          <a:p>
            <a:pPr algn="ctr" eaLnBrk="0" hangingPunct="0"/>
            <a:r>
              <a:rPr lang="en-US">
                <a:solidFill>
                  <a:srgbClr val="FFFF00"/>
                </a:solidFill>
                <a:latin typeface="Arial Black" pitchFamily="34" charset="0"/>
              </a:rPr>
              <a:t>FUNCTION 2</a:t>
            </a:r>
          </a:p>
        </p:txBody>
      </p:sp>
      <p:sp>
        <p:nvSpPr>
          <p:cNvPr id="23557" name="Rectangle 6"/>
          <p:cNvSpPr>
            <a:spLocks noChangeArrowheads="1"/>
          </p:cNvSpPr>
          <p:nvPr/>
        </p:nvSpPr>
        <p:spPr bwMode="auto">
          <a:xfrm>
            <a:off x="609600" y="4267200"/>
            <a:ext cx="2133600" cy="533400"/>
          </a:xfrm>
          <a:prstGeom prst="rect">
            <a:avLst/>
          </a:prstGeom>
          <a:solidFill>
            <a:srgbClr val="FF0066"/>
          </a:solidFill>
          <a:ln w="9525">
            <a:solidFill>
              <a:schemeClr val="tx1"/>
            </a:solidFill>
            <a:miter lim="800000"/>
            <a:headEnd/>
            <a:tailEnd/>
          </a:ln>
        </p:spPr>
        <p:txBody>
          <a:bodyPr wrap="none" anchor="ctr"/>
          <a:lstStyle/>
          <a:p>
            <a:pPr algn="ctr" eaLnBrk="0" hangingPunct="0"/>
            <a:r>
              <a:rPr lang="en-US">
                <a:solidFill>
                  <a:srgbClr val="FFFF00"/>
                </a:solidFill>
                <a:latin typeface="Arial Black" pitchFamily="34" charset="0"/>
              </a:rPr>
              <a:t>FUNCTION 3</a:t>
            </a:r>
          </a:p>
        </p:txBody>
      </p:sp>
      <p:sp>
        <p:nvSpPr>
          <p:cNvPr id="23558" name="Rectangle 7"/>
          <p:cNvSpPr>
            <a:spLocks noChangeArrowheads="1"/>
          </p:cNvSpPr>
          <p:nvPr/>
        </p:nvSpPr>
        <p:spPr bwMode="auto">
          <a:xfrm>
            <a:off x="4419600" y="2438400"/>
            <a:ext cx="2133600" cy="533400"/>
          </a:xfrm>
          <a:prstGeom prst="rect">
            <a:avLst/>
          </a:prstGeom>
          <a:solidFill>
            <a:srgbClr val="FF0066"/>
          </a:solidFill>
          <a:ln w="9525">
            <a:solidFill>
              <a:schemeClr val="tx1"/>
            </a:solidFill>
            <a:miter lim="800000"/>
            <a:headEnd/>
            <a:tailEnd/>
          </a:ln>
        </p:spPr>
        <p:txBody>
          <a:bodyPr wrap="none" anchor="ctr"/>
          <a:lstStyle/>
          <a:p>
            <a:pPr algn="ctr" eaLnBrk="0" hangingPunct="0"/>
            <a:r>
              <a:rPr lang="en-US">
                <a:solidFill>
                  <a:srgbClr val="FFFF00"/>
                </a:solidFill>
                <a:latin typeface="Arial Black" pitchFamily="34" charset="0"/>
              </a:rPr>
              <a:t>DATA 1</a:t>
            </a:r>
          </a:p>
        </p:txBody>
      </p:sp>
      <p:sp>
        <p:nvSpPr>
          <p:cNvPr id="23559" name="Rectangle 8"/>
          <p:cNvSpPr>
            <a:spLocks noChangeArrowheads="1"/>
          </p:cNvSpPr>
          <p:nvPr/>
        </p:nvSpPr>
        <p:spPr bwMode="auto">
          <a:xfrm>
            <a:off x="4419600" y="3886200"/>
            <a:ext cx="2133600" cy="533400"/>
          </a:xfrm>
          <a:prstGeom prst="rect">
            <a:avLst/>
          </a:prstGeom>
          <a:solidFill>
            <a:srgbClr val="FF0066"/>
          </a:solidFill>
          <a:ln w="9525">
            <a:solidFill>
              <a:schemeClr val="tx1"/>
            </a:solidFill>
            <a:miter lim="800000"/>
            <a:headEnd/>
            <a:tailEnd/>
          </a:ln>
        </p:spPr>
        <p:txBody>
          <a:bodyPr wrap="none" anchor="ctr"/>
          <a:lstStyle/>
          <a:p>
            <a:pPr algn="ctr" eaLnBrk="0" hangingPunct="0"/>
            <a:r>
              <a:rPr lang="en-US">
                <a:solidFill>
                  <a:srgbClr val="FFFF00"/>
                </a:solidFill>
                <a:latin typeface="Arial Black" pitchFamily="34" charset="0"/>
              </a:rPr>
              <a:t>DATA 2</a:t>
            </a:r>
          </a:p>
        </p:txBody>
      </p:sp>
      <p:sp>
        <p:nvSpPr>
          <p:cNvPr id="23560" name="Line 11"/>
          <p:cNvSpPr>
            <a:spLocks noChangeShapeType="1"/>
          </p:cNvSpPr>
          <p:nvPr/>
        </p:nvSpPr>
        <p:spPr bwMode="auto">
          <a:xfrm>
            <a:off x="2819400" y="2133600"/>
            <a:ext cx="1447800" cy="609600"/>
          </a:xfrm>
          <a:prstGeom prst="line">
            <a:avLst/>
          </a:prstGeom>
          <a:noFill/>
          <a:ln w="57150">
            <a:solidFill>
              <a:srgbClr val="FE007F"/>
            </a:solidFill>
            <a:round/>
            <a:headEnd/>
            <a:tailEnd type="triangle" w="med" len="med"/>
          </a:ln>
        </p:spPr>
        <p:txBody>
          <a:bodyPr/>
          <a:lstStyle/>
          <a:p>
            <a:endParaRPr lang="en-IN"/>
          </a:p>
        </p:txBody>
      </p:sp>
      <p:sp>
        <p:nvSpPr>
          <p:cNvPr id="23561" name="Line 12"/>
          <p:cNvSpPr>
            <a:spLocks noChangeShapeType="1"/>
          </p:cNvSpPr>
          <p:nvPr/>
        </p:nvSpPr>
        <p:spPr bwMode="auto">
          <a:xfrm>
            <a:off x="2819400" y="2286000"/>
            <a:ext cx="1524000" cy="1752600"/>
          </a:xfrm>
          <a:prstGeom prst="line">
            <a:avLst/>
          </a:prstGeom>
          <a:noFill/>
          <a:ln w="57150">
            <a:solidFill>
              <a:srgbClr val="FE007F"/>
            </a:solidFill>
            <a:round/>
            <a:headEnd/>
            <a:tailEnd type="triangle" w="med" len="med"/>
          </a:ln>
        </p:spPr>
        <p:txBody>
          <a:bodyPr/>
          <a:lstStyle/>
          <a:p>
            <a:endParaRPr lang="en-IN"/>
          </a:p>
        </p:txBody>
      </p:sp>
      <p:sp>
        <p:nvSpPr>
          <p:cNvPr id="23562" name="Line 13"/>
          <p:cNvSpPr>
            <a:spLocks noChangeShapeType="1"/>
          </p:cNvSpPr>
          <p:nvPr/>
        </p:nvSpPr>
        <p:spPr bwMode="auto">
          <a:xfrm flipV="1">
            <a:off x="2743200" y="2819400"/>
            <a:ext cx="1371600" cy="533400"/>
          </a:xfrm>
          <a:prstGeom prst="line">
            <a:avLst/>
          </a:prstGeom>
          <a:noFill/>
          <a:ln w="57150">
            <a:solidFill>
              <a:srgbClr val="FE007F"/>
            </a:solidFill>
            <a:round/>
            <a:headEnd/>
            <a:tailEnd type="triangle" w="med" len="med"/>
          </a:ln>
        </p:spPr>
        <p:txBody>
          <a:bodyPr/>
          <a:lstStyle/>
          <a:p>
            <a:endParaRPr lang="en-IN"/>
          </a:p>
        </p:txBody>
      </p:sp>
      <p:sp>
        <p:nvSpPr>
          <p:cNvPr id="23563" name="Line 14"/>
          <p:cNvSpPr>
            <a:spLocks noChangeShapeType="1"/>
          </p:cNvSpPr>
          <p:nvPr/>
        </p:nvSpPr>
        <p:spPr bwMode="auto">
          <a:xfrm>
            <a:off x="2895600" y="3429000"/>
            <a:ext cx="1295400" cy="685800"/>
          </a:xfrm>
          <a:prstGeom prst="line">
            <a:avLst/>
          </a:prstGeom>
          <a:noFill/>
          <a:ln w="57150">
            <a:solidFill>
              <a:srgbClr val="FE007F"/>
            </a:solidFill>
            <a:round/>
            <a:headEnd/>
            <a:tailEnd type="triangle" w="med" len="med"/>
          </a:ln>
        </p:spPr>
        <p:txBody>
          <a:bodyPr/>
          <a:lstStyle/>
          <a:p>
            <a:endParaRPr lang="en-IN"/>
          </a:p>
        </p:txBody>
      </p:sp>
      <p:sp>
        <p:nvSpPr>
          <p:cNvPr id="23564" name="Line 15"/>
          <p:cNvSpPr>
            <a:spLocks noChangeShapeType="1"/>
          </p:cNvSpPr>
          <p:nvPr/>
        </p:nvSpPr>
        <p:spPr bwMode="auto">
          <a:xfrm flipV="1">
            <a:off x="2895600" y="2895600"/>
            <a:ext cx="1295400" cy="1676400"/>
          </a:xfrm>
          <a:prstGeom prst="line">
            <a:avLst/>
          </a:prstGeom>
          <a:noFill/>
          <a:ln w="57150">
            <a:solidFill>
              <a:srgbClr val="FE007F"/>
            </a:solidFill>
            <a:round/>
            <a:headEnd/>
            <a:tailEnd type="triangle" w="med" len="med"/>
          </a:ln>
        </p:spPr>
        <p:txBody>
          <a:bodyPr/>
          <a:lstStyle/>
          <a:p>
            <a:endParaRPr lang="en-IN"/>
          </a:p>
        </p:txBody>
      </p:sp>
      <p:sp>
        <p:nvSpPr>
          <p:cNvPr id="23565" name="Line 16"/>
          <p:cNvSpPr>
            <a:spLocks noChangeShapeType="1"/>
          </p:cNvSpPr>
          <p:nvPr/>
        </p:nvSpPr>
        <p:spPr bwMode="auto">
          <a:xfrm flipV="1">
            <a:off x="2895600" y="4267200"/>
            <a:ext cx="1371600" cy="381000"/>
          </a:xfrm>
          <a:prstGeom prst="line">
            <a:avLst/>
          </a:prstGeom>
          <a:noFill/>
          <a:ln w="57150">
            <a:solidFill>
              <a:srgbClr val="FE007F"/>
            </a:solidFill>
            <a:round/>
            <a:headEnd/>
            <a:tailEnd type="triangle" w="med" len="med"/>
          </a:ln>
        </p:spPr>
        <p:txBody>
          <a:bodyPr/>
          <a:lstStyle/>
          <a:p>
            <a:endParaRPr lang="en-IN"/>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IN"/>
              <a:t>Object Oriented Approach</a:t>
            </a:r>
          </a:p>
        </p:txBody>
      </p:sp>
      <p:sp>
        <p:nvSpPr>
          <p:cNvPr id="24579" name="Content Placeholder 2"/>
          <p:cNvSpPr>
            <a:spLocks noGrp="1"/>
          </p:cNvSpPr>
          <p:nvPr>
            <p:ph idx="1"/>
          </p:nvPr>
        </p:nvSpPr>
        <p:spPr/>
        <p:txBody>
          <a:bodyPr/>
          <a:lstStyle/>
          <a:p>
            <a:r>
              <a:rPr lang="en-IN"/>
              <a:t>Emphasis is on data rather than procedure</a:t>
            </a:r>
          </a:p>
          <a:p>
            <a:r>
              <a:rPr lang="en-IN"/>
              <a:t>Programs are divided into what are known as objects</a:t>
            </a:r>
          </a:p>
          <a:p>
            <a:r>
              <a:rPr lang="en-IN"/>
              <a:t>Data is hidden and cannot be accessed by external functions</a:t>
            </a:r>
          </a:p>
          <a:p>
            <a:r>
              <a:rPr lang="en-IN"/>
              <a:t>New data and functions can be easily added whenever necessary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val 5"/>
          <p:cNvSpPr>
            <a:spLocks noChangeArrowheads="1"/>
          </p:cNvSpPr>
          <p:nvPr/>
        </p:nvSpPr>
        <p:spPr bwMode="auto">
          <a:xfrm>
            <a:off x="3276600" y="685800"/>
            <a:ext cx="2209800" cy="2057400"/>
          </a:xfrm>
          <a:prstGeom prst="ellipse">
            <a:avLst/>
          </a:prstGeom>
          <a:solidFill>
            <a:srgbClr val="FF0066"/>
          </a:solidFill>
          <a:ln w="76200">
            <a:solidFill>
              <a:srgbClr val="FFFF00"/>
            </a:solidFill>
            <a:round/>
            <a:headEnd/>
            <a:tailEnd/>
          </a:ln>
        </p:spPr>
        <p:txBody>
          <a:bodyPr wrap="none" anchor="ctr"/>
          <a:lstStyle/>
          <a:p>
            <a:pPr algn="ctr" eaLnBrk="0" hangingPunct="0"/>
            <a:endParaRPr lang="en-US">
              <a:latin typeface="Comic Sans MS" pitchFamily="66" charset="0"/>
            </a:endParaRPr>
          </a:p>
          <a:p>
            <a:pPr algn="ctr" eaLnBrk="0" hangingPunct="0"/>
            <a:endParaRPr lang="en-US">
              <a:solidFill>
                <a:schemeClr val="bg1"/>
              </a:solidFill>
              <a:latin typeface="Arial Black" pitchFamily="34" charset="0"/>
            </a:endParaRPr>
          </a:p>
          <a:p>
            <a:pPr algn="ctr" eaLnBrk="0" hangingPunct="0"/>
            <a:r>
              <a:rPr lang="en-US">
                <a:solidFill>
                  <a:schemeClr val="bg1"/>
                </a:solidFill>
                <a:latin typeface="Arial Black" pitchFamily="34" charset="0"/>
              </a:rPr>
              <a:t>MEMBER</a:t>
            </a:r>
          </a:p>
          <a:p>
            <a:pPr algn="ctr" eaLnBrk="0" hangingPunct="0"/>
            <a:r>
              <a:rPr lang="en-US">
                <a:solidFill>
                  <a:schemeClr val="bg1"/>
                </a:solidFill>
                <a:latin typeface="Arial Black" pitchFamily="34" charset="0"/>
              </a:rPr>
              <a:t>FUNCTIONS</a:t>
            </a:r>
          </a:p>
        </p:txBody>
      </p:sp>
      <p:sp>
        <p:nvSpPr>
          <p:cNvPr id="25603" name="Oval 6"/>
          <p:cNvSpPr>
            <a:spLocks noChangeArrowheads="1"/>
          </p:cNvSpPr>
          <p:nvPr/>
        </p:nvSpPr>
        <p:spPr bwMode="auto">
          <a:xfrm>
            <a:off x="762000" y="3048000"/>
            <a:ext cx="2209800" cy="2057400"/>
          </a:xfrm>
          <a:prstGeom prst="ellipse">
            <a:avLst/>
          </a:prstGeom>
          <a:solidFill>
            <a:srgbClr val="FE007F"/>
          </a:solidFill>
          <a:ln w="76200">
            <a:solidFill>
              <a:srgbClr val="FFFF00"/>
            </a:solidFill>
            <a:round/>
            <a:headEnd/>
            <a:tailEnd/>
          </a:ln>
        </p:spPr>
        <p:txBody>
          <a:bodyPr wrap="none" anchor="ctr"/>
          <a:lstStyle/>
          <a:p>
            <a:pPr algn="ctr" eaLnBrk="0" hangingPunct="0"/>
            <a:endParaRPr lang="en-US">
              <a:latin typeface="Comic Sans MS" pitchFamily="66" charset="0"/>
            </a:endParaRPr>
          </a:p>
          <a:p>
            <a:pPr algn="ctr" eaLnBrk="0" hangingPunct="0"/>
            <a:endParaRPr lang="en-US">
              <a:solidFill>
                <a:schemeClr val="bg1"/>
              </a:solidFill>
              <a:latin typeface="Arial Black" pitchFamily="34" charset="0"/>
            </a:endParaRPr>
          </a:p>
          <a:p>
            <a:pPr algn="ctr" eaLnBrk="0" hangingPunct="0"/>
            <a:r>
              <a:rPr lang="en-US">
                <a:solidFill>
                  <a:schemeClr val="bg1"/>
                </a:solidFill>
                <a:latin typeface="Arial Black" pitchFamily="34" charset="0"/>
              </a:rPr>
              <a:t>MEMBER </a:t>
            </a:r>
          </a:p>
          <a:p>
            <a:pPr algn="ctr" eaLnBrk="0" hangingPunct="0"/>
            <a:r>
              <a:rPr lang="en-US">
                <a:solidFill>
                  <a:schemeClr val="bg1"/>
                </a:solidFill>
                <a:latin typeface="Arial Black" pitchFamily="34" charset="0"/>
              </a:rPr>
              <a:t>FUNCTIONS</a:t>
            </a:r>
          </a:p>
        </p:txBody>
      </p:sp>
      <p:sp>
        <p:nvSpPr>
          <p:cNvPr id="25604" name="Oval 7"/>
          <p:cNvSpPr>
            <a:spLocks noChangeArrowheads="1"/>
          </p:cNvSpPr>
          <p:nvPr/>
        </p:nvSpPr>
        <p:spPr bwMode="auto">
          <a:xfrm>
            <a:off x="5943600" y="3429000"/>
            <a:ext cx="2209800" cy="2057400"/>
          </a:xfrm>
          <a:prstGeom prst="ellipse">
            <a:avLst/>
          </a:prstGeom>
          <a:solidFill>
            <a:srgbClr val="FE007F"/>
          </a:solidFill>
          <a:ln w="57150">
            <a:solidFill>
              <a:srgbClr val="FFFF00"/>
            </a:solidFill>
            <a:round/>
            <a:headEnd/>
            <a:tailEnd/>
          </a:ln>
        </p:spPr>
        <p:txBody>
          <a:bodyPr wrap="none" anchor="ctr"/>
          <a:lstStyle/>
          <a:p>
            <a:pPr algn="ctr" eaLnBrk="0" hangingPunct="0"/>
            <a:endParaRPr lang="en-US">
              <a:solidFill>
                <a:schemeClr val="bg1"/>
              </a:solidFill>
              <a:latin typeface="Arial Black" pitchFamily="34" charset="0"/>
            </a:endParaRPr>
          </a:p>
          <a:p>
            <a:pPr algn="ctr" eaLnBrk="0" hangingPunct="0"/>
            <a:endParaRPr lang="en-US">
              <a:solidFill>
                <a:schemeClr val="bg1"/>
              </a:solidFill>
              <a:latin typeface="Arial Black" pitchFamily="34" charset="0"/>
            </a:endParaRPr>
          </a:p>
          <a:p>
            <a:pPr algn="ctr" eaLnBrk="0" hangingPunct="0"/>
            <a:r>
              <a:rPr lang="en-US">
                <a:solidFill>
                  <a:schemeClr val="bg1"/>
                </a:solidFill>
                <a:latin typeface="Arial Black" pitchFamily="34" charset="0"/>
              </a:rPr>
              <a:t>MEMBER</a:t>
            </a:r>
          </a:p>
          <a:p>
            <a:pPr algn="ctr" eaLnBrk="0" hangingPunct="0"/>
            <a:r>
              <a:rPr lang="en-US">
                <a:solidFill>
                  <a:schemeClr val="bg1"/>
                </a:solidFill>
                <a:latin typeface="Arial Black" pitchFamily="34" charset="0"/>
              </a:rPr>
              <a:t>FUNCTIONS</a:t>
            </a:r>
          </a:p>
        </p:txBody>
      </p:sp>
      <p:sp>
        <p:nvSpPr>
          <p:cNvPr id="25605" name="Rectangle 8"/>
          <p:cNvSpPr>
            <a:spLocks noChangeArrowheads="1"/>
          </p:cNvSpPr>
          <p:nvPr/>
        </p:nvSpPr>
        <p:spPr bwMode="auto">
          <a:xfrm>
            <a:off x="3657600" y="990600"/>
            <a:ext cx="1447800" cy="457200"/>
          </a:xfrm>
          <a:prstGeom prst="rect">
            <a:avLst/>
          </a:prstGeom>
          <a:solidFill>
            <a:srgbClr val="800000"/>
          </a:solidFill>
          <a:ln w="38100">
            <a:solidFill>
              <a:srgbClr val="FFFF00"/>
            </a:solidFill>
            <a:miter lim="800000"/>
            <a:headEnd/>
            <a:tailEnd/>
          </a:ln>
        </p:spPr>
        <p:txBody>
          <a:bodyPr wrap="none" anchor="ctr"/>
          <a:lstStyle/>
          <a:p>
            <a:pPr algn="ctr" eaLnBrk="0" hangingPunct="0"/>
            <a:r>
              <a:rPr lang="en-US">
                <a:solidFill>
                  <a:schemeClr val="bg1"/>
                </a:solidFill>
                <a:latin typeface="Arial Black" pitchFamily="34" charset="0"/>
              </a:rPr>
              <a:t>DATA</a:t>
            </a:r>
          </a:p>
        </p:txBody>
      </p:sp>
      <p:sp>
        <p:nvSpPr>
          <p:cNvPr id="25606" name="Rectangle 9"/>
          <p:cNvSpPr>
            <a:spLocks noChangeArrowheads="1"/>
          </p:cNvSpPr>
          <p:nvPr/>
        </p:nvSpPr>
        <p:spPr bwMode="auto">
          <a:xfrm>
            <a:off x="6324600" y="3810000"/>
            <a:ext cx="1447800" cy="457200"/>
          </a:xfrm>
          <a:prstGeom prst="rect">
            <a:avLst/>
          </a:prstGeom>
          <a:solidFill>
            <a:srgbClr val="800000"/>
          </a:solidFill>
          <a:ln w="38100">
            <a:solidFill>
              <a:srgbClr val="FFFF00"/>
            </a:solidFill>
            <a:miter lim="800000"/>
            <a:headEnd/>
            <a:tailEnd/>
          </a:ln>
        </p:spPr>
        <p:txBody>
          <a:bodyPr wrap="none" anchor="ctr"/>
          <a:lstStyle/>
          <a:p>
            <a:pPr algn="ctr" eaLnBrk="0" hangingPunct="0"/>
            <a:r>
              <a:rPr lang="en-US">
                <a:solidFill>
                  <a:schemeClr val="bg1"/>
                </a:solidFill>
                <a:latin typeface="Arial Black" pitchFamily="34" charset="0"/>
              </a:rPr>
              <a:t>DATA</a:t>
            </a:r>
          </a:p>
        </p:txBody>
      </p:sp>
      <p:sp>
        <p:nvSpPr>
          <p:cNvPr id="25607" name="Rectangle 10"/>
          <p:cNvSpPr>
            <a:spLocks noChangeArrowheads="1"/>
          </p:cNvSpPr>
          <p:nvPr/>
        </p:nvSpPr>
        <p:spPr bwMode="auto">
          <a:xfrm>
            <a:off x="1143000" y="3505200"/>
            <a:ext cx="1447800" cy="457200"/>
          </a:xfrm>
          <a:prstGeom prst="rect">
            <a:avLst/>
          </a:prstGeom>
          <a:solidFill>
            <a:srgbClr val="800000"/>
          </a:solidFill>
          <a:ln w="38100">
            <a:solidFill>
              <a:srgbClr val="FFFF00"/>
            </a:solidFill>
            <a:miter lim="800000"/>
            <a:headEnd/>
            <a:tailEnd/>
          </a:ln>
        </p:spPr>
        <p:txBody>
          <a:bodyPr wrap="none" anchor="ctr"/>
          <a:lstStyle/>
          <a:p>
            <a:pPr algn="ctr" eaLnBrk="0" hangingPunct="0"/>
            <a:r>
              <a:rPr lang="en-US">
                <a:solidFill>
                  <a:schemeClr val="bg1"/>
                </a:solidFill>
                <a:latin typeface="Arial Black" pitchFamily="34" charset="0"/>
              </a:rPr>
              <a:t>DATA</a:t>
            </a:r>
          </a:p>
        </p:txBody>
      </p:sp>
      <p:cxnSp>
        <p:nvCxnSpPr>
          <p:cNvPr id="25608" name="AutoShape 15"/>
          <p:cNvCxnSpPr>
            <a:cxnSpLocks noChangeShapeType="1"/>
          </p:cNvCxnSpPr>
          <p:nvPr/>
        </p:nvCxnSpPr>
        <p:spPr bwMode="auto">
          <a:xfrm flipH="1" flipV="1">
            <a:off x="5105400" y="2438400"/>
            <a:ext cx="1238250" cy="1216025"/>
          </a:xfrm>
          <a:prstGeom prst="straightConnector1">
            <a:avLst/>
          </a:prstGeom>
          <a:noFill/>
          <a:ln w="9525">
            <a:solidFill>
              <a:schemeClr val="tx1"/>
            </a:solidFill>
            <a:round/>
            <a:headEnd type="triangle" w="med" len="med"/>
            <a:tailEnd type="triangle" w="med" len="med"/>
          </a:ln>
        </p:spPr>
      </p:cxnSp>
      <p:cxnSp>
        <p:nvCxnSpPr>
          <p:cNvPr id="25609" name="AutoShape 16"/>
          <p:cNvCxnSpPr>
            <a:cxnSpLocks noChangeShapeType="1"/>
          </p:cNvCxnSpPr>
          <p:nvPr/>
        </p:nvCxnSpPr>
        <p:spPr bwMode="auto">
          <a:xfrm flipV="1">
            <a:off x="2895600" y="2133600"/>
            <a:ext cx="534988" cy="1447800"/>
          </a:xfrm>
          <a:prstGeom prst="straightConnector1">
            <a:avLst/>
          </a:prstGeom>
          <a:noFill/>
          <a:ln w="9525">
            <a:solidFill>
              <a:schemeClr val="tx1"/>
            </a:solidFill>
            <a:round/>
            <a:headEnd type="triangle" w="med" len="med"/>
            <a:tailEnd type="triangle" w="med" len="med"/>
          </a:ln>
        </p:spPr>
      </p:cxnSp>
      <p:sp>
        <p:nvSpPr>
          <p:cNvPr id="25610" name="Text Box 17"/>
          <p:cNvSpPr txBox="1">
            <a:spLocks noChangeArrowheads="1"/>
          </p:cNvSpPr>
          <p:nvPr/>
        </p:nvSpPr>
        <p:spPr bwMode="auto">
          <a:xfrm>
            <a:off x="533400" y="5562600"/>
            <a:ext cx="8153400" cy="646113"/>
          </a:xfrm>
          <a:prstGeom prst="rect">
            <a:avLst/>
          </a:prstGeom>
          <a:noFill/>
          <a:ln w="9525">
            <a:noFill/>
            <a:miter lim="800000"/>
            <a:headEnd/>
            <a:tailEnd/>
          </a:ln>
        </p:spPr>
        <p:txBody>
          <a:bodyPr>
            <a:spAutoFit/>
          </a:bodyPr>
          <a:lstStyle/>
          <a:p>
            <a:pPr algn="ctr" eaLnBrk="0" hangingPunct="0">
              <a:spcBef>
                <a:spcPct val="50000"/>
              </a:spcBef>
            </a:pPr>
            <a:r>
              <a:rPr lang="en-US">
                <a:latin typeface="Arial Black" pitchFamily="34" charset="0"/>
              </a:rPr>
              <a:t>                  OBJECT ORIENTED APPROACH</a:t>
            </a:r>
            <a:r>
              <a:rPr lang="en-US">
                <a:solidFill>
                  <a:schemeClr val="bg1"/>
                </a:solidFill>
                <a:latin typeface="Arial Black" pitchFamily="34" charset="0"/>
              </a:rPr>
              <a:t>ABSTRACTION &amp; ENCAPSULATION</a:t>
            </a:r>
          </a:p>
        </p:txBody>
      </p:sp>
      <p:cxnSp>
        <p:nvCxnSpPr>
          <p:cNvPr id="25611" name="AutoShape 23"/>
          <p:cNvCxnSpPr>
            <a:cxnSpLocks noChangeShapeType="1"/>
          </p:cNvCxnSpPr>
          <p:nvPr/>
        </p:nvCxnSpPr>
        <p:spPr bwMode="auto">
          <a:xfrm flipH="1" flipV="1">
            <a:off x="5105400" y="2438400"/>
            <a:ext cx="1238250" cy="1216025"/>
          </a:xfrm>
          <a:prstGeom prst="straightConnector1">
            <a:avLst/>
          </a:prstGeom>
          <a:noFill/>
          <a:ln w="9525">
            <a:solidFill>
              <a:schemeClr val="tx1"/>
            </a:solidFill>
            <a:round/>
            <a:headEnd type="triangle" w="med" len="med"/>
            <a:tailEnd type="triangle" w="med" len="med"/>
          </a:ln>
        </p:spPr>
      </p:cxnSp>
      <p:cxnSp>
        <p:nvCxnSpPr>
          <p:cNvPr id="25612" name="AutoShape 24"/>
          <p:cNvCxnSpPr>
            <a:cxnSpLocks noChangeShapeType="1"/>
          </p:cNvCxnSpPr>
          <p:nvPr/>
        </p:nvCxnSpPr>
        <p:spPr bwMode="auto">
          <a:xfrm flipV="1">
            <a:off x="2895600" y="2133600"/>
            <a:ext cx="534988" cy="1447800"/>
          </a:xfrm>
          <a:prstGeom prst="straightConnector1">
            <a:avLst/>
          </a:prstGeom>
          <a:noFill/>
          <a:ln w="9525">
            <a:solidFill>
              <a:schemeClr val="tx1"/>
            </a:solidFill>
            <a:round/>
            <a:headEnd type="triangle" w="med" len="med"/>
            <a:tailEnd type="triangle" w="med" len="med"/>
          </a:ln>
        </p:spPr>
      </p:cxnSp>
      <p:cxnSp>
        <p:nvCxnSpPr>
          <p:cNvPr id="25613" name="AutoShape 25"/>
          <p:cNvCxnSpPr>
            <a:cxnSpLocks noChangeShapeType="1"/>
          </p:cNvCxnSpPr>
          <p:nvPr/>
        </p:nvCxnSpPr>
        <p:spPr bwMode="auto">
          <a:xfrm>
            <a:off x="2971800" y="4419600"/>
            <a:ext cx="2971800" cy="39688"/>
          </a:xfrm>
          <a:prstGeom prst="straightConnector1">
            <a:avLst/>
          </a:prstGeom>
          <a:noFill/>
          <a:ln w="76200">
            <a:solidFill>
              <a:srgbClr val="FE007F"/>
            </a:solidFill>
            <a:round/>
            <a:headEnd type="triangle" w="med" len="med"/>
            <a:tailEnd type="triangle" w="med" len="med"/>
          </a:ln>
        </p:spPr>
      </p:cxnSp>
      <p:cxnSp>
        <p:nvCxnSpPr>
          <p:cNvPr id="25614" name="AutoShape 26"/>
          <p:cNvCxnSpPr>
            <a:cxnSpLocks noChangeShapeType="1"/>
          </p:cNvCxnSpPr>
          <p:nvPr/>
        </p:nvCxnSpPr>
        <p:spPr bwMode="auto">
          <a:xfrm flipH="1" flipV="1">
            <a:off x="5105400" y="2438400"/>
            <a:ext cx="1238250" cy="1216025"/>
          </a:xfrm>
          <a:prstGeom prst="straightConnector1">
            <a:avLst/>
          </a:prstGeom>
          <a:noFill/>
          <a:ln w="76200">
            <a:solidFill>
              <a:srgbClr val="FE007F"/>
            </a:solidFill>
            <a:round/>
            <a:headEnd type="triangle" w="med" len="med"/>
            <a:tailEnd type="triangle" w="med" len="med"/>
          </a:ln>
        </p:spPr>
      </p:cxnSp>
      <p:cxnSp>
        <p:nvCxnSpPr>
          <p:cNvPr id="25615" name="AutoShape 27"/>
          <p:cNvCxnSpPr>
            <a:cxnSpLocks noChangeShapeType="1"/>
          </p:cNvCxnSpPr>
          <p:nvPr/>
        </p:nvCxnSpPr>
        <p:spPr bwMode="auto">
          <a:xfrm flipV="1">
            <a:off x="2895600" y="2133600"/>
            <a:ext cx="534988" cy="1447800"/>
          </a:xfrm>
          <a:prstGeom prst="straightConnector1">
            <a:avLst/>
          </a:prstGeom>
          <a:noFill/>
          <a:ln w="76200">
            <a:solidFill>
              <a:srgbClr val="FE007F"/>
            </a:solidFill>
            <a:round/>
            <a:headEnd type="triangle" w="med" len="med"/>
            <a:tailEnd type="triangle" w="med" len="med"/>
          </a:ln>
        </p:spPr>
      </p:cxn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7286644" cy="785794"/>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rgbClr val="CC0000"/>
                </a:solidFill>
                <a:effectLst/>
                <a:uLnTx/>
                <a:uFillTx/>
                <a:latin typeface="Times New Roman" pitchFamily="18" charset="0"/>
                <a:ea typeface="+mj-ea"/>
                <a:cs typeface="Times New Roman" pitchFamily="18" charset="0"/>
              </a:rPr>
              <a:t>Course Details</a:t>
            </a:r>
            <a:endParaRPr kumimoji="0" lang="en-IN" sz="4400" b="1" i="0" u="none" strike="noStrike" kern="1200" cap="none" spc="0" normalizeH="0" baseline="0" noProof="0" dirty="0">
              <a:ln>
                <a:noFill/>
              </a:ln>
              <a:solidFill>
                <a:srgbClr val="CC0000"/>
              </a:solidFill>
              <a:effectLst/>
              <a:uLnTx/>
              <a:uFillTx/>
              <a:latin typeface="+mj-lt"/>
              <a:ea typeface="+mj-ea"/>
              <a:cs typeface="+mj-cs"/>
            </a:endParaRPr>
          </a:p>
        </p:txBody>
      </p:sp>
      <p:sp>
        <p:nvSpPr>
          <p:cNvPr id="3" name="Content Placeholder 2"/>
          <p:cNvSpPr>
            <a:spLocks noGrp="1"/>
          </p:cNvSpPr>
          <p:nvPr>
            <p:ph idx="1"/>
          </p:nvPr>
        </p:nvSpPr>
        <p:spPr>
          <a:xfrm>
            <a:off x="142844" y="1071546"/>
            <a:ext cx="8858312" cy="5357850"/>
          </a:xfrm>
        </p:spPr>
        <p:txBody>
          <a:bodyPr/>
          <a:lstStyle/>
          <a:p>
            <a:pPr>
              <a:defRPr/>
            </a:pPr>
            <a:r>
              <a:rPr lang="en-US" dirty="0">
                <a:solidFill>
                  <a:srgbClr val="003399"/>
                </a:solidFill>
                <a:latin typeface="Times New Roman" pitchFamily="18" charset="0"/>
                <a:cs typeface="Times New Roman" pitchFamily="18" charset="0"/>
              </a:rPr>
              <a:t>           </a:t>
            </a:r>
          </a:p>
          <a:p>
            <a:pPr>
              <a:buNone/>
              <a:defRPr/>
            </a:pPr>
            <a:r>
              <a:rPr lang="en-US" dirty="0">
                <a:solidFill>
                  <a:srgbClr val="003399"/>
                </a:solidFill>
                <a:latin typeface="Times New Roman" pitchFamily="18" charset="0"/>
                <a:cs typeface="Times New Roman" pitchFamily="18" charset="0"/>
              </a:rPr>
              <a:t>              [Five Hours/week]</a:t>
            </a:r>
          </a:p>
          <a:p>
            <a:pPr>
              <a:buNone/>
              <a:defRPr/>
            </a:pPr>
            <a:endParaRPr lang="en-US" dirty="0">
              <a:solidFill>
                <a:srgbClr val="003399"/>
              </a:solidFill>
              <a:latin typeface="Times New Roman" pitchFamily="18" charset="0"/>
              <a:cs typeface="Times New Roman" pitchFamily="18" charset="0"/>
            </a:endParaRPr>
          </a:p>
          <a:p>
            <a:pPr>
              <a:defRPr/>
            </a:pPr>
            <a:r>
              <a:rPr lang="en-US" b="1" dirty="0">
                <a:solidFill>
                  <a:srgbClr val="003399"/>
                </a:solidFill>
                <a:latin typeface="Times New Roman" pitchFamily="18" charset="0"/>
                <a:cs typeface="Times New Roman" pitchFamily="18" charset="0"/>
              </a:rPr>
              <a:t>Text Book</a:t>
            </a:r>
            <a:endParaRPr lang="en-IN" b="1" dirty="0">
              <a:solidFill>
                <a:srgbClr val="003399"/>
              </a:solidFill>
              <a:latin typeface="Times New Roman" pitchFamily="18" charset="0"/>
              <a:cs typeface="Times New Roman" pitchFamily="18" charset="0"/>
            </a:endParaRPr>
          </a:p>
          <a:p>
            <a:pPr lvl="1">
              <a:buNone/>
              <a:defRPr/>
            </a:pPr>
            <a:r>
              <a:rPr lang="en-IN" sz="3200" dirty="0">
                <a:solidFill>
                  <a:srgbClr val="003399"/>
                </a:solidFill>
                <a:latin typeface="Times New Roman" pitchFamily="18" charset="0"/>
                <a:cs typeface="Times New Roman" pitchFamily="18" charset="0"/>
              </a:rPr>
              <a:t>“</a:t>
            </a:r>
            <a:r>
              <a:rPr lang="en-IN" sz="3200" dirty="0">
                <a:solidFill>
                  <a:schemeClr val="tx2"/>
                </a:solidFill>
                <a:latin typeface="Times New Roman" pitchFamily="18" charset="0"/>
                <a:cs typeface="Times New Roman" pitchFamily="18" charset="0"/>
              </a:rPr>
              <a:t>OBJECT ORIENTED </a:t>
            </a:r>
          </a:p>
          <a:p>
            <a:pPr lvl="1">
              <a:buNone/>
              <a:defRPr/>
            </a:pPr>
            <a:r>
              <a:rPr lang="en-IN" sz="3200" dirty="0">
                <a:solidFill>
                  <a:schemeClr val="tx2"/>
                </a:solidFill>
                <a:latin typeface="Times New Roman" pitchFamily="18" charset="0"/>
                <a:cs typeface="Times New Roman" pitchFamily="18" charset="0"/>
              </a:rPr>
              <a:t>PROGRAMMING IN C++”</a:t>
            </a:r>
            <a:endParaRPr lang="en-IN" sz="3200" dirty="0">
              <a:solidFill>
                <a:srgbClr val="003399"/>
              </a:solidFill>
              <a:latin typeface="Times New Roman" pitchFamily="18" charset="0"/>
              <a:cs typeface="Times New Roman" pitchFamily="18" charset="0"/>
            </a:endParaRPr>
          </a:p>
          <a:p>
            <a:pPr lvl="1">
              <a:buNone/>
              <a:defRPr/>
            </a:pPr>
            <a:r>
              <a:rPr lang="en-IN" sz="3200" dirty="0">
                <a:solidFill>
                  <a:srgbClr val="003399"/>
                </a:solidFill>
                <a:latin typeface="Times New Roman" pitchFamily="18" charset="0"/>
                <a:cs typeface="Times New Roman" pitchFamily="18" charset="0"/>
              </a:rPr>
              <a:t>by</a:t>
            </a:r>
          </a:p>
          <a:p>
            <a:pPr lvl="1">
              <a:buNone/>
              <a:defRPr/>
            </a:pPr>
            <a:r>
              <a:rPr lang="en-IN" sz="3200" dirty="0">
                <a:solidFill>
                  <a:srgbClr val="003399"/>
                </a:solidFill>
                <a:latin typeface="Times New Roman" pitchFamily="18" charset="0"/>
                <a:cs typeface="Times New Roman" pitchFamily="18" charset="0"/>
              </a:rPr>
              <a:t>Robert </a:t>
            </a:r>
            <a:r>
              <a:rPr lang="en-IN" sz="3200" dirty="0" err="1">
                <a:solidFill>
                  <a:srgbClr val="003399"/>
                </a:solidFill>
                <a:latin typeface="Times New Roman" pitchFamily="18" charset="0"/>
                <a:cs typeface="Times New Roman" pitchFamily="18" charset="0"/>
              </a:rPr>
              <a:t>Lafore</a:t>
            </a:r>
            <a:endParaRPr lang="en-IN" dirty="0">
              <a:solidFill>
                <a:schemeClr val="tx2"/>
              </a:solidFill>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 xmlns:p14="http://schemas.microsoft.com/office/powerpoint/2010/main" val="1098118518"/>
              </p:ext>
            </p:extLst>
          </p:nvPr>
        </p:nvGraphicFramePr>
        <p:xfrm>
          <a:off x="500035" y="1357298"/>
          <a:ext cx="1071570" cy="914400"/>
        </p:xfrm>
        <a:graphic>
          <a:graphicData uri="http://schemas.openxmlformats.org/drawingml/2006/table">
            <a:tbl>
              <a:tblPr firstRow="1" bandRow="1">
                <a:tableStyleId>{5C22544A-7EE6-4342-B048-85BDC9FD1C3A}</a:tableStyleId>
              </a:tblPr>
              <a:tblGrid>
                <a:gridCol w="357190">
                  <a:extLst>
                    <a:ext uri="{9D8B030D-6E8A-4147-A177-3AD203B41FA5}">
                      <a16:colId xmlns:a16="http://schemas.microsoft.com/office/drawing/2014/main" xmlns="" val="20000"/>
                    </a:ext>
                  </a:extLst>
                </a:gridCol>
                <a:gridCol w="357190">
                  <a:extLst>
                    <a:ext uri="{9D8B030D-6E8A-4147-A177-3AD203B41FA5}">
                      <a16:colId xmlns:a16="http://schemas.microsoft.com/office/drawing/2014/main" xmlns="" val="20001"/>
                    </a:ext>
                  </a:extLst>
                </a:gridCol>
                <a:gridCol w="357190">
                  <a:extLst>
                    <a:ext uri="{9D8B030D-6E8A-4147-A177-3AD203B41FA5}">
                      <a16:colId xmlns:a16="http://schemas.microsoft.com/office/drawing/2014/main" xmlns="" val="20002"/>
                    </a:ext>
                  </a:extLst>
                </a:gridCol>
              </a:tblGrid>
              <a:tr h="370840">
                <a:tc>
                  <a:txBody>
                    <a:bodyPr/>
                    <a:lstStyle/>
                    <a:p>
                      <a:pPr algn="ctr"/>
                      <a:r>
                        <a:rPr lang="en-IN" sz="2400" b="1" dirty="0">
                          <a:latin typeface="Times New Roman" pitchFamily="18" charset="0"/>
                          <a:cs typeface="Times New Roman" pitchFamily="18" charset="0"/>
                        </a:rPr>
                        <a:t>L</a:t>
                      </a:r>
                    </a:p>
                  </a:txBody>
                  <a:tcPr/>
                </a:tc>
                <a:tc>
                  <a:txBody>
                    <a:bodyPr/>
                    <a:lstStyle/>
                    <a:p>
                      <a:pPr algn="ctr"/>
                      <a:r>
                        <a:rPr lang="en-IN" sz="2400" b="1" dirty="0">
                          <a:latin typeface="Times New Roman" pitchFamily="18" charset="0"/>
                          <a:cs typeface="Times New Roman" pitchFamily="18" charset="0"/>
                        </a:rPr>
                        <a:t>T</a:t>
                      </a:r>
                    </a:p>
                  </a:txBody>
                  <a:tcPr/>
                </a:tc>
                <a:tc>
                  <a:txBody>
                    <a:bodyPr/>
                    <a:lstStyle/>
                    <a:p>
                      <a:pPr algn="ctr"/>
                      <a:r>
                        <a:rPr lang="en-IN" sz="2400" b="1" dirty="0">
                          <a:latin typeface="Times New Roman" pitchFamily="18" charset="0"/>
                          <a:cs typeface="Times New Roman" pitchFamily="18" charset="0"/>
                        </a:rPr>
                        <a:t>P</a:t>
                      </a:r>
                    </a:p>
                  </a:txBody>
                  <a:tcPr/>
                </a:tc>
                <a:extLst>
                  <a:ext uri="{0D108BD9-81ED-4DB2-BD59-A6C34878D82A}">
                    <a16:rowId xmlns:a16="http://schemas.microsoft.com/office/drawing/2014/main" xmlns="" val="10000"/>
                  </a:ext>
                </a:extLst>
              </a:tr>
              <a:tr h="370840">
                <a:tc>
                  <a:txBody>
                    <a:bodyPr/>
                    <a:lstStyle/>
                    <a:p>
                      <a:pPr algn="ctr"/>
                      <a:r>
                        <a:rPr lang="en-US" sz="2400" b="1" dirty="0">
                          <a:latin typeface="Times New Roman" pitchFamily="18" charset="0"/>
                          <a:cs typeface="Times New Roman" pitchFamily="18" charset="0"/>
                        </a:rPr>
                        <a:t>3</a:t>
                      </a:r>
                      <a:endParaRPr lang="en-IN" sz="2400" b="1" dirty="0">
                        <a:latin typeface="Times New Roman" pitchFamily="18" charset="0"/>
                        <a:cs typeface="Times New Roman" pitchFamily="18" charset="0"/>
                      </a:endParaRPr>
                    </a:p>
                  </a:txBody>
                  <a:tcPr/>
                </a:tc>
                <a:tc>
                  <a:txBody>
                    <a:bodyPr/>
                    <a:lstStyle/>
                    <a:p>
                      <a:pPr algn="ctr"/>
                      <a:r>
                        <a:rPr lang="en-IN" sz="2400" b="1" dirty="0">
                          <a:latin typeface="Times New Roman" pitchFamily="18" charset="0"/>
                          <a:cs typeface="Times New Roman" pitchFamily="18" charset="0"/>
                        </a:rPr>
                        <a:t>0</a:t>
                      </a:r>
                    </a:p>
                  </a:txBody>
                  <a:tcPr/>
                </a:tc>
                <a:tc>
                  <a:txBody>
                    <a:bodyPr/>
                    <a:lstStyle/>
                    <a:p>
                      <a:pPr algn="ctr"/>
                      <a:r>
                        <a:rPr lang="en-US" sz="2400" b="1" dirty="0">
                          <a:latin typeface="Times New Roman" pitchFamily="18" charset="0"/>
                          <a:cs typeface="Times New Roman" pitchFamily="18" charset="0"/>
                        </a:rPr>
                        <a:t>2</a:t>
                      </a:r>
                      <a:endParaRPr lang="en-IN" sz="2400" b="1"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bl>
          </a:graphicData>
        </a:graphic>
      </p:graphicFrame>
      <p:sp>
        <p:nvSpPr>
          <p:cNvPr id="20482" name="AutoShape 2" descr="Image result for ROBERT LAFORE C++ COVER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0484" name="AutoShape 4" descr="Image result for ROBERT LAFORE C++ COVER P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6" descr="0132714299.jpg"/>
          <p:cNvPicPr>
            <a:picLocks noChangeAspect="1"/>
          </p:cNvPicPr>
          <p:nvPr/>
        </p:nvPicPr>
        <p:blipFill>
          <a:blip r:embed="rId2" cstate="print"/>
          <a:stretch>
            <a:fillRect/>
          </a:stretch>
        </p:blipFill>
        <p:spPr>
          <a:xfrm>
            <a:off x="5572132" y="3214686"/>
            <a:ext cx="3130023"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IN"/>
              <a:t>Classes and Objects(Example 1)</a:t>
            </a:r>
          </a:p>
        </p:txBody>
      </p:sp>
      <p:pic>
        <p:nvPicPr>
          <p:cNvPr id="26627" name="Content Placeholder 3" descr="classes_and_objects.jpg"/>
          <p:cNvPicPr>
            <a:picLocks noGrp="1" noChangeAspect="1"/>
          </p:cNvPicPr>
          <p:nvPr>
            <p:ph idx="1"/>
          </p:nvPr>
        </p:nvPicPr>
        <p:blipFill>
          <a:blip r:embed="rId2" cstate="print"/>
          <a:srcRect/>
          <a:stretch>
            <a:fillRect/>
          </a:stretch>
        </p:blipFill>
        <p:spPr>
          <a:xfrm>
            <a:off x="1295400" y="1271588"/>
            <a:ext cx="6934200" cy="4748212"/>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IN"/>
              <a:t>Classes and Objects(Example 2)</a:t>
            </a:r>
          </a:p>
        </p:txBody>
      </p:sp>
      <p:pic>
        <p:nvPicPr>
          <p:cNvPr id="27651" name="Content Placeholder 3" descr="jclasobj1.gif"/>
          <p:cNvPicPr>
            <a:picLocks noGrp="1" noChangeAspect="1"/>
          </p:cNvPicPr>
          <p:nvPr>
            <p:ph idx="1"/>
          </p:nvPr>
        </p:nvPicPr>
        <p:blipFill>
          <a:blip r:embed="rId2" cstate="print"/>
          <a:srcRect/>
          <a:stretch>
            <a:fillRect/>
          </a:stretch>
        </p:blipFill>
        <p:spPr>
          <a:xfrm>
            <a:off x="722313" y="1752600"/>
            <a:ext cx="7583487" cy="41910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4A14DC9B-F5B2-40E7-834D-F72C4BCEBE26}" type="slidenum">
              <a:rPr lang="en-US" altLang="en-US"/>
              <a:pPr>
                <a:defRPr/>
              </a:pPr>
              <a:t>32</a:t>
            </a:fld>
            <a:endParaRPr lang="en-US" altLang="en-US"/>
          </a:p>
        </p:txBody>
      </p:sp>
      <p:sp>
        <p:nvSpPr>
          <p:cNvPr id="29699" name="Rectangle 2"/>
          <p:cNvSpPr>
            <a:spLocks noGrp="1" noChangeArrowheads="1"/>
          </p:cNvSpPr>
          <p:nvPr>
            <p:ph type="title"/>
          </p:nvPr>
        </p:nvSpPr>
        <p:spPr/>
        <p:txBody>
          <a:bodyPr/>
          <a:lstStyle/>
          <a:p>
            <a:r>
              <a:rPr lang="en-US"/>
              <a:t>Classes and Objects</a:t>
            </a:r>
          </a:p>
        </p:txBody>
      </p:sp>
      <p:sp>
        <p:nvSpPr>
          <p:cNvPr id="29700" name="Rectangle 3"/>
          <p:cNvSpPr>
            <a:spLocks noGrp="1" noChangeArrowheads="1"/>
          </p:cNvSpPr>
          <p:nvPr>
            <p:ph type="body" idx="1"/>
          </p:nvPr>
        </p:nvSpPr>
        <p:spPr>
          <a:xfrm>
            <a:off x="685800" y="1295400"/>
            <a:ext cx="7620000" cy="4530725"/>
          </a:xfrm>
        </p:spPr>
        <p:txBody>
          <a:bodyPr/>
          <a:lstStyle/>
          <a:p>
            <a:r>
              <a:rPr lang="en-US" sz="3400"/>
              <a:t>A </a:t>
            </a:r>
            <a:r>
              <a:rPr lang="en-US" sz="3400" i="1">
                <a:solidFill>
                  <a:srgbClr val="990000"/>
                </a:solidFill>
              </a:rPr>
              <a:t>class</a:t>
            </a:r>
            <a:r>
              <a:rPr lang="en-US" sz="3400"/>
              <a:t> is a prototype or blueprint for creating objects</a:t>
            </a:r>
          </a:p>
          <a:p>
            <a:r>
              <a:rPr lang="en-US" sz="3400"/>
              <a:t>When we write a program in an object-oriented languages like C++,Java, we define classes, which in turn are used to create objects</a:t>
            </a:r>
          </a:p>
          <a:p>
            <a:pPr>
              <a:buFont typeface="Arial" charset="0"/>
              <a:buNone/>
            </a:pPr>
            <a:endParaRPr lang="en-US" sz="3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pPr>
              <a:defRPr/>
            </a:pPr>
            <a:fld id="{B6D38C24-F712-4856-B68B-6015658BE946}" type="slidenum">
              <a:rPr lang="en-US" altLang="en-US"/>
              <a:pPr>
                <a:defRPr/>
              </a:pPr>
              <a:t>33</a:t>
            </a:fld>
            <a:endParaRPr lang="en-US" altLang="en-US"/>
          </a:p>
        </p:txBody>
      </p:sp>
      <p:sp>
        <p:nvSpPr>
          <p:cNvPr id="30723" name="Rectangle 2"/>
          <p:cNvSpPr>
            <a:spLocks noGrp="1" noChangeArrowheads="1"/>
          </p:cNvSpPr>
          <p:nvPr>
            <p:ph type="title"/>
          </p:nvPr>
        </p:nvSpPr>
        <p:spPr/>
        <p:txBody>
          <a:bodyPr/>
          <a:lstStyle/>
          <a:p>
            <a:r>
              <a:rPr lang="en-US" sz="3600"/>
              <a:t>Classes and Objects(Technical Example)</a:t>
            </a:r>
          </a:p>
        </p:txBody>
      </p:sp>
      <p:sp>
        <p:nvSpPr>
          <p:cNvPr id="30724" name="AutoShape 21"/>
          <p:cNvSpPr>
            <a:spLocks noChangeArrowheads="1"/>
          </p:cNvSpPr>
          <p:nvPr/>
        </p:nvSpPr>
        <p:spPr bwMode="auto">
          <a:xfrm>
            <a:off x="117475" y="1905000"/>
            <a:ext cx="5140325" cy="292100"/>
          </a:xfrm>
          <a:prstGeom prst="cube">
            <a:avLst>
              <a:gd name="adj" fmla="val 24995"/>
            </a:avLst>
          </a:prstGeom>
          <a:noFill/>
          <a:ln w="12700">
            <a:solidFill>
              <a:srgbClr val="FF3300"/>
            </a:solidFill>
            <a:miter lim="800000"/>
            <a:headEnd/>
            <a:tailEnd/>
          </a:ln>
        </p:spPr>
        <p:txBody>
          <a:bodyPr wrap="none" anchor="ctr"/>
          <a:lstStyle/>
          <a:p>
            <a:endParaRPr lang="en-IN">
              <a:latin typeface="Calibri" pitchFamily="34" charset="0"/>
            </a:endParaRPr>
          </a:p>
        </p:txBody>
      </p:sp>
      <p:sp>
        <p:nvSpPr>
          <p:cNvPr id="30725" name="AutoShape 22"/>
          <p:cNvSpPr>
            <a:spLocks noChangeArrowheads="1"/>
          </p:cNvSpPr>
          <p:nvPr/>
        </p:nvSpPr>
        <p:spPr bwMode="auto">
          <a:xfrm>
            <a:off x="117475" y="4038600"/>
            <a:ext cx="5140325" cy="292100"/>
          </a:xfrm>
          <a:prstGeom prst="cube">
            <a:avLst>
              <a:gd name="adj" fmla="val 24995"/>
            </a:avLst>
          </a:prstGeom>
          <a:noFill/>
          <a:ln w="12700">
            <a:solidFill>
              <a:srgbClr val="FF3300"/>
            </a:solidFill>
            <a:miter lim="800000"/>
            <a:headEnd/>
            <a:tailEnd/>
          </a:ln>
        </p:spPr>
        <p:txBody>
          <a:bodyPr wrap="none" anchor="ctr"/>
          <a:lstStyle/>
          <a:p>
            <a:endParaRPr lang="en-IN">
              <a:latin typeface="Calibri" pitchFamily="34" charset="0"/>
            </a:endParaRPr>
          </a:p>
        </p:txBody>
      </p:sp>
      <p:sp>
        <p:nvSpPr>
          <p:cNvPr id="30726" name="Rectangle 23"/>
          <p:cNvSpPr>
            <a:spLocks noChangeArrowheads="1"/>
          </p:cNvSpPr>
          <p:nvPr/>
        </p:nvSpPr>
        <p:spPr bwMode="auto">
          <a:xfrm>
            <a:off x="117475" y="2209800"/>
            <a:ext cx="5057775" cy="1892300"/>
          </a:xfrm>
          <a:prstGeom prst="rect">
            <a:avLst/>
          </a:prstGeom>
          <a:solidFill>
            <a:schemeClr val="bg1"/>
          </a:solidFill>
          <a:ln w="12700">
            <a:solidFill>
              <a:srgbClr val="FF3300"/>
            </a:solidFill>
            <a:miter lim="800000"/>
            <a:headEnd/>
            <a:tailEnd/>
          </a:ln>
        </p:spPr>
        <p:txBody>
          <a:bodyPr wrap="none" anchor="ctr"/>
          <a:lstStyle/>
          <a:p>
            <a:endParaRPr lang="en-IN">
              <a:latin typeface="Calibri" pitchFamily="34" charset="0"/>
            </a:endParaRPr>
          </a:p>
        </p:txBody>
      </p:sp>
      <p:sp>
        <p:nvSpPr>
          <p:cNvPr id="30727" name="Rectangle 24"/>
          <p:cNvSpPr>
            <a:spLocks noChangeArrowheads="1"/>
          </p:cNvSpPr>
          <p:nvPr/>
        </p:nvSpPr>
        <p:spPr bwMode="auto">
          <a:xfrm>
            <a:off x="357188" y="2279650"/>
            <a:ext cx="4659312" cy="1479550"/>
          </a:xfrm>
          <a:prstGeom prst="rect">
            <a:avLst/>
          </a:prstGeom>
          <a:noFill/>
          <a:ln w="9525">
            <a:noFill/>
            <a:miter lim="800000"/>
            <a:headEnd/>
            <a:tailEnd/>
          </a:ln>
        </p:spPr>
        <p:txBody>
          <a:bodyPr lIns="92075" tIns="46038" rIns="92075" bIns="46038">
            <a:spAutoFit/>
          </a:bodyPr>
          <a:lstStyle/>
          <a:p>
            <a:pPr eaLnBrk="0" hangingPunct="0">
              <a:lnSpc>
                <a:spcPct val="80000"/>
              </a:lnSpc>
              <a:spcBef>
                <a:spcPct val="30000"/>
              </a:spcBef>
            </a:pPr>
            <a:r>
              <a:rPr lang="en-US" sz="2400" b="1">
                <a:solidFill>
                  <a:srgbClr val="FF3300"/>
                </a:solidFill>
                <a:latin typeface="Book Antiqua" pitchFamily="18" charset="0"/>
              </a:rPr>
              <a:t>hour</a:t>
            </a:r>
          </a:p>
          <a:p>
            <a:pPr eaLnBrk="0" hangingPunct="0">
              <a:lnSpc>
                <a:spcPct val="80000"/>
              </a:lnSpc>
              <a:spcBef>
                <a:spcPct val="30000"/>
              </a:spcBef>
            </a:pPr>
            <a:r>
              <a:rPr lang="en-US" sz="2400" b="1">
                <a:solidFill>
                  <a:srgbClr val="FF3300"/>
                </a:solidFill>
                <a:latin typeface="Book Antiqua" pitchFamily="18" charset="0"/>
              </a:rPr>
              <a:t>minute</a:t>
            </a:r>
          </a:p>
          <a:p>
            <a:pPr eaLnBrk="0" hangingPunct="0">
              <a:lnSpc>
                <a:spcPct val="80000"/>
              </a:lnSpc>
              <a:spcBef>
                <a:spcPct val="30000"/>
              </a:spcBef>
            </a:pPr>
            <a:r>
              <a:rPr lang="en-US" sz="2400" b="1">
                <a:solidFill>
                  <a:srgbClr val="FF3300"/>
                </a:solidFill>
                <a:latin typeface="Book Antiqua" pitchFamily="18" charset="0"/>
              </a:rPr>
              <a:t/>
            </a:r>
            <a:br>
              <a:rPr lang="en-US" sz="2400" b="1">
                <a:solidFill>
                  <a:srgbClr val="FF3300"/>
                </a:solidFill>
                <a:latin typeface="Book Antiqua" pitchFamily="18" charset="0"/>
              </a:rPr>
            </a:br>
            <a:r>
              <a:rPr lang="en-US" sz="2400" b="1">
                <a:solidFill>
                  <a:srgbClr val="FF3300"/>
                </a:solidFill>
                <a:latin typeface="Book Antiqua" pitchFamily="18" charset="0"/>
              </a:rPr>
              <a:t>void addMinutes( int m )</a:t>
            </a:r>
          </a:p>
        </p:txBody>
      </p:sp>
      <p:sp>
        <p:nvSpPr>
          <p:cNvPr id="30728" name="Rectangle 25"/>
          <p:cNvSpPr>
            <a:spLocks noChangeArrowheads="1"/>
          </p:cNvSpPr>
          <p:nvPr/>
        </p:nvSpPr>
        <p:spPr bwMode="auto">
          <a:xfrm>
            <a:off x="92075" y="1912938"/>
            <a:ext cx="730250" cy="366712"/>
          </a:xfrm>
          <a:prstGeom prst="rect">
            <a:avLst/>
          </a:prstGeom>
          <a:noFill/>
          <a:ln w="9525">
            <a:noFill/>
            <a:miter lim="800000"/>
            <a:headEnd/>
            <a:tailEnd/>
          </a:ln>
        </p:spPr>
        <p:txBody>
          <a:bodyPr wrap="none" lIns="92075" tIns="46038" rIns="92075" bIns="46038">
            <a:spAutoFit/>
          </a:bodyPr>
          <a:lstStyle/>
          <a:p>
            <a:pPr eaLnBrk="0" hangingPunct="0"/>
            <a:r>
              <a:rPr lang="en-US" b="1">
                <a:latin typeface="Book Antiqua" pitchFamily="18" charset="0"/>
              </a:rPr>
              <a:t>Time</a:t>
            </a:r>
          </a:p>
        </p:txBody>
      </p:sp>
      <p:sp>
        <p:nvSpPr>
          <p:cNvPr id="30729" name="Line 26"/>
          <p:cNvSpPr>
            <a:spLocks noChangeShapeType="1"/>
          </p:cNvSpPr>
          <p:nvPr/>
        </p:nvSpPr>
        <p:spPr bwMode="auto">
          <a:xfrm>
            <a:off x="228600" y="3195638"/>
            <a:ext cx="4787900" cy="0"/>
          </a:xfrm>
          <a:prstGeom prst="line">
            <a:avLst/>
          </a:prstGeom>
          <a:noFill/>
          <a:ln w="12700">
            <a:solidFill>
              <a:srgbClr val="FF0033"/>
            </a:solidFill>
            <a:round/>
            <a:headEnd type="none" w="sm" len="sm"/>
            <a:tailEnd type="none" w="sm" len="sm"/>
          </a:ln>
        </p:spPr>
        <p:txBody>
          <a:bodyPr wrap="none" anchor="ctr"/>
          <a:lstStyle/>
          <a:p>
            <a:endParaRPr lang="en-IN"/>
          </a:p>
        </p:txBody>
      </p:sp>
      <p:sp>
        <p:nvSpPr>
          <p:cNvPr id="30730" name="Rectangle 27"/>
          <p:cNvSpPr>
            <a:spLocks noChangeArrowheads="1"/>
          </p:cNvSpPr>
          <p:nvPr/>
        </p:nvSpPr>
        <p:spPr bwMode="auto">
          <a:xfrm>
            <a:off x="5626100" y="2068513"/>
            <a:ext cx="3441700" cy="1916112"/>
          </a:xfrm>
          <a:prstGeom prst="rect">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1" name="AutoShape 28"/>
          <p:cNvSpPr>
            <a:spLocks noChangeArrowheads="1"/>
          </p:cNvSpPr>
          <p:nvPr/>
        </p:nvSpPr>
        <p:spPr bwMode="auto">
          <a:xfrm>
            <a:off x="5502275" y="2051050"/>
            <a:ext cx="3565525" cy="292100"/>
          </a:xfrm>
          <a:prstGeom prst="cube">
            <a:avLst>
              <a:gd name="adj" fmla="val 24995"/>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2" name="AutoShape 29"/>
          <p:cNvSpPr>
            <a:spLocks noChangeArrowheads="1"/>
          </p:cNvSpPr>
          <p:nvPr/>
        </p:nvSpPr>
        <p:spPr bwMode="auto">
          <a:xfrm>
            <a:off x="5516563" y="3702050"/>
            <a:ext cx="3551237" cy="401638"/>
          </a:xfrm>
          <a:prstGeom prst="cube">
            <a:avLst>
              <a:gd name="adj" fmla="val 24995"/>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3" name="Rectangle 30"/>
          <p:cNvSpPr>
            <a:spLocks noChangeArrowheads="1"/>
          </p:cNvSpPr>
          <p:nvPr/>
        </p:nvSpPr>
        <p:spPr bwMode="auto">
          <a:xfrm>
            <a:off x="5524500" y="2065338"/>
            <a:ext cx="946150" cy="366712"/>
          </a:xfrm>
          <a:prstGeom prst="rect">
            <a:avLst/>
          </a:prstGeom>
          <a:noFill/>
          <a:ln w="9525">
            <a:noFill/>
            <a:miter lim="800000"/>
            <a:headEnd/>
            <a:tailEnd/>
          </a:ln>
        </p:spPr>
        <p:txBody>
          <a:bodyPr wrap="none" lIns="92075" tIns="46038" rIns="92075" bIns="46038">
            <a:spAutoFit/>
          </a:bodyPr>
          <a:lstStyle/>
          <a:p>
            <a:pPr eaLnBrk="0" hangingPunct="0"/>
            <a:r>
              <a:rPr lang="en-US" b="1">
                <a:latin typeface="Book Antiqua" pitchFamily="18" charset="0"/>
              </a:rPr>
              <a:t>inTime</a:t>
            </a:r>
          </a:p>
        </p:txBody>
      </p:sp>
      <p:sp>
        <p:nvSpPr>
          <p:cNvPr id="30734" name="Rectangle 31"/>
          <p:cNvSpPr>
            <a:spLocks noChangeArrowheads="1"/>
          </p:cNvSpPr>
          <p:nvPr/>
        </p:nvSpPr>
        <p:spPr bwMode="auto">
          <a:xfrm>
            <a:off x="5607050" y="2370138"/>
            <a:ext cx="3302000" cy="1187450"/>
          </a:xfrm>
          <a:prstGeom prst="rect">
            <a:avLst/>
          </a:prstGeom>
          <a:noFill/>
          <a:ln w="9525">
            <a:noFill/>
            <a:miter lim="800000"/>
            <a:headEnd/>
            <a:tailEnd/>
          </a:ln>
        </p:spPr>
        <p:txBody>
          <a:bodyPr lIns="92075" tIns="46038" rIns="92075" bIns="46038">
            <a:spAutoFit/>
          </a:bodyPr>
          <a:lstStyle/>
          <a:p>
            <a:pPr eaLnBrk="0" hangingPunct="0">
              <a:lnSpc>
                <a:spcPct val="80000"/>
              </a:lnSpc>
              <a:spcBef>
                <a:spcPct val="30000"/>
              </a:spcBef>
            </a:pPr>
            <a:r>
              <a:rPr lang="en-US" b="1">
                <a:solidFill>
                  <a:srgbClr val="0000FF"/>
                </a:solidFill>
                <a:latin typeface="Book Antiqua" pitchFamily="18" charset="0"/>
              </a:rPr>
              <a:t>Attributes:</a:t>
            </a:r>
            <a:r>
              <a:rPr lang="en-US" b="1">
                <a:solidFill>
                  <a:srgbClr val="009900"/>
                </a:solidFill>
                <a:latin typeface="Book Antiqua" pitchFamily="18" charset="0"/>
              </a:rPr>
              <a:t/>
            </a:r>
            <a:br>
              <a:rPr lang="en-US" b="1">
                <a:solidFill>
                  <a:srgbClr val="009900"/>
                </a:solidFill>
                <a:latin typeface="Book Antiqua" pitchFamily="18" charset="0"/>
              </a:rPr>
            </a:br>
            <a:r>
              <a:rPr lang="en-US" b="1">
                <a:solidFill>
                  <a:srgbClr val="009900"/>
                </a:solidFill>
                <a:latin typeface="Book Antiqua" pitchFamily="18" charset="0"/>
              </a:rPr>
              <a:t>   hour = 8</a:t>
            </a:r>
            <a:br>
              <a:rPr lang="en-US" b="1">
                <a:solidFill>
                  <a:srgbClr val="009900"/>
                </a:solidFill>
                <a:latin typeface="Book Antiqua" pitchFamily="18" charset="0"/>
              </a:rPr>
            </a:br>
            <a:r>
              <a:rPr lang="en-US" b="1">
                <a:solidFill>
                  <a:srgbClr val="009900"/>
                </a:solidFill>
                <a:latin typeface="Book Antiqua" pitchFamily="18" charset="0"/>
              </a:rPr>
              <a:t>   minute = 30</a:t>
            </a:r>
            <a:br>
              <a:rPr lang="en-US" b="1">
                <a:solidFill>
                  <a:srgbClr val="009900"/>
                </a:solidFill>
                <a:latin typeface="Book Antiqua" pitchFamily="18" charset="0"/>
              </a:rPr>
            </a:br>
            <a:r>
              <a:rPr lang="en-US" b="1">
                <a:solidFill>
                  <a:srgbClr val="0000FF"/>
                </a:solidFill>
                <a:latin typeface="Book Antiqua" pitchFamily="18" charset="0"/>
              </a:rPr>
              <a:t>Methods:</a:t>
            </a:r>
            <a:r>
              <a:rPr lang="en-US" b="1">
                <a:solidFill>
                  <a:srgbClr val="009900"/>
                </a:solidFill>
                <a:latin typeface="Book Antiqua" pitchFamily="18" charset="0"/>
              </a:rPr>
              <a:t/>
            </a:r>
            <a:br>
              <a:rPr lang="en-US" b="1">
                <a:solidFill>
                  <a:srgbClr val="009900"/>
                </a:solidFill>
                <a:latin typeface="Book Antiqua" pitchFamily="18" charset="0"/>
              </a:rPr>
            </a:br>
            <a:r>
              <a:rPr lang="en-US" b="1">
                <a:solidFill>
                  <a:srgbClr val="009900"/>
                </a:solidFill>
                <a:latin typeface="Book Antiqua" pitchFamily="18" charset="0"/>
              </a:rPr>
              <a:t>   void addMinutes(int m)</a:t>
            </a:r>
          </a:p>
        </p:txBody>
      </p:sp>
      <p:sp>
        <p:nvSpPr>
          <p:cNvPr id="30735" name="Rectangle 32"/>
          <p:cNvSpPr>
            <a:spLocks noChangeArrowheads="1"/>
          </p:cNvSpPr>
          <p:nvPr/>
        </p:nvSpPr>
        <p:spPr bwMode="auto">
          <a:xfrm>
            <a:off x="3714750" y="3971925"/>
            <a:ext cx="3441700" cy="1916113"/>
          </a:xfrm>
          <a:prstGeom prst="rect">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6" name="AutoShape 33"/>
          <p:cNvSpPr>
            <a:spLocks noChangeArrowheads="1"/>
          </p:cNvSpPr>
          <p:nvPr/>
        </p:nvSpPr>
        <p:spPr bwMode="auto">
          <a:xfrm>
            <a:off x="3590925" y="3954463"/>
            <a:ext cx="3565525" cy="292100"/>
          </a:xfrm>
          <a:prstGeom prst="cube">
            <a:avLst>
              <a:gd name="adj" fmla="val 24995"/>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7" name="AutoShape 34"/>
          <p:cNvSpPr>
            <a:spLocks noChangeArrowheads="1"/>
          </p:cNvSpPr>
          <p:nvPr/>
        </p:nvSpPr>
        <p:spPr bwMode="auto">
          <a:xfrm>
            <a:off x="3605213" y="5605463"/>
            <a:ext cx="3551237" cy="401637"/>
          </a:xfrm>
          <a:prstGeom prst="cube">
            <a:avLst>
              <a:gd name="adj" fmla="val 24995"/>
            </a:avLst>
          </a:prstGeom>
          <a:solidFill>
            <a:schemeClr val="bg1"/>
          </a:solidFill>
          <a:ln w="12700">
            <a:solidFill>
              <a:srgbClr val="009900"/>
            </a:solidFill>
            <a:miter lim="800000"/>
            <a:headEnd/>
            <a:tailEnd/>
          </a:ln>
        </p:spPr>
        <p:txBody>
          <a:bodyPr wrap="none" anchor="ctr"/>
          <a:lstStyle/>
          <a:p>
            <a:endParaRPr lang="en-IN">
              <a:latin typeface="Calibri" pitchFamily="34" charset="0"/>
            </a:endParaRPr>
          </a:p>
        </p:txBody>
      </p:sp>
      <p:sp>
        <p:nvSpPr>
          <p:cNvPr id="30738" name="Rectangle 35"/>
          <p:cNvSpPr>
            <a:spLocks noChangeArrowheads="1"/>
          </p:cNvSpPr>
          <p:nvPr/>
        </p:nvSpPr>
        <p:spPr bwMode="auto">
          <a:xfrm>
            <a:off x="3613150" y="3968750"/>
            <a:ext cx="1073150" cy="366713"/>
          </a:xfrm>
          <a:prstGeom prst="rect">
            <a:avLst/>
          </a:prstGeom>
          <a:noFill/>
          <a:ln w="9525">
            <a:noFill/>
            <a:miter lim="800000"/>
            <a:headEnd/>
            <a:tailEnd/>
          </a:ln>
        </p:spPr>
        <p:txBody>
          <a:bodyPr wrap="none" lIns="92075" tIns="46038" rIns="92075" bIns="46038">
            <a:spAutoFit/>
          </a:bodyPr>
          <a:lstStyle/>
          <a:p>
            <a:pPr eaLnBrk="0" hangingPunct="0"/>
            <a:r>
              <a:rPr lang="en-US" b="1">
                <a:latin typeface="Book Antiqua" pitchFamily="18" charset="0"/>
              </a:rPr>
              <a:t>outTime</a:t>
            </a:r>
          </a:p>
        </p:txBody>
      </p:sp>
      <p:sp>
        <p:nvSpPr>
          <p:cNvPr id="30739" name="Rectangle 36"/>
          <p:cNvSpPr>
            <a:spLocks noChangeArrowheads="1"/>
          </p:cNvSpPr>
          <p:nvPr/>
        </p:nvSpPr>
        <p:spPr bwMode="auto">
          <a:xfrm>
            <a:off x="3695700" y="4273550"/>
            <a:ext cx="3302000" cy="1187450"/>
          </a:xfrm>
          <a:prstGeom prst="rect">
            <a:avLst/>
          </a:prstGeom>
          <a:noFill/>
          <a:ln w="9525">
            <a:noFill/>
            <a:miter lim="800000"/>
            <a:headEnd/>
            <a:tailEnd/>
          </a:ln>
        </p:spPr>
        <p:txBody>
          <a:bodyPr lIns="92075" tIns="46038" rIns="92075" bIns="46038">
            <a:spAutoFit/>
          </a:bodyPr>
          <a:lstStyle/>
          <a:p>
            <a:pPr eaLnBrk="0" hangingPunct="0">
              <a:lnSpc>
                <a:spcPct val="80000"/>
              </a:lnSpc>
              <a:spcBef>
                <a:spcPct val="30000"/>
              </a:spcBef>
            </a:pPr>
            <a:r>
              <a:rPr lang="en-US" b="1">
                <a:solidFill>
                  <a:srgbClr val="0000FF"/>
                </a:solidFill>
                <a:latin typeface="Book Antiqua" pitchFamily="18" charset="0"/>
              </a:rPr>
              <a:t>Attributes:</a:t>
            </a:r>
            <a:r>
              <a:rPr lang="en-US" b="1">
                <a:solidFill>
                  <a:srgbClr val="009900"/>
                </a:solidFill>
                <a:latin typeface="Book Antiqua" pitchFamily="18" charset="0"/>
              </a:rPr>
              <a:t/>
            </a:r>
            <a:br>
              <a:rPr lang="en-US" b="1">
                <a:solidFill>
                  <a:srgbClr val="009900"/>
                </a:solidFill>
                <a:latin typeface="Book Antiqua" pitchFamily="18" charset="0"/>
              </a:rPr>
            </a:br>
            <a:r>
              <a:rPr lang="en-US" b="1">
                <a:solidFill>
                  <a:srgbClr val="009900"/>
                </a:solidFill>
                <a:latin typeface="Book Antiqua" pitchFamily="18" charset="0"/>
              </a:rPr>
              <a:t>   hour = 17</a:t>
            </a:r>
            <a:br>
              <a:rPr lang="en-US" b="1">
                <a:solidFill>
                  <a:srgbClr val="009900"/>
                </a:solidFill>
                <a:latin typeface="Book Antiqua" pitchFamily="18" charset="0"/>
              </a:rPr>
            </a:br>
            <a:r>
              <a:rPr lang="en-US" b="1">
                <a:solidFill>
                  <a:srgbClr val="009900"/>
                </a:solidFill>
                <a:latin typeface="Book Antiqua" pitchFamily="18" charset="0"/>
              </a:rPr>
              <a:t>   minute = 35</a:t>
            </a:r>
            <a:br>
              <a:rPr lang="en-US" b="1">
                <a:solidFill>
                  <a:srgbClr val="009900"/>
                </a:solidFill>
                <a:latin typeface="Book Antiqua" pitchFamily="18" charset="0"/>
              </a:rPr>
            </a:br>
            <a:r>
              <a:rPr lang="en-US" b="1">
                <a:solidFill>
                  <a:srgbClr val="0000FF"/>
                </a:solidFill>
                <a:latin typeface="Book Antiqua" pitchFamily="18" charset="0"/>
              </a:rPr>
              <a:t>Methods:</a:t>
            </a:r>
            <a:r>
              <a:rPr lang="en-US" b="1">
                <a:solidFill>
                  <a:srgbClr val="009900"/>
                </a:solidFill>
                <a:latin typeface="Book Antiqua" pitchFamily="18" charset="0"/>
              </a:rPr>
              <a:t/>
            </a:r>
            <a:br>
              <a:rPr lang="en-US" b="1">
                <a:solidFill>
                  <a:srgbClr val="009900"/>
                </a:solidFill>
                <a:latin typeface="Book Antiqua" pitchFamily="18" charset="0"/>
              </a:rPr>
            </a:br>
            <a:r>
              <a:rPr lang="en-US" b="1">
                <a:solidFill>
                  <a:srgbClr val="009900"/>
                </a:solidFill>
                <a:latin typeface="Book Antiqua" pitchFamily="18" charset="0"/>
              </a:rPr>
              <a:t>   void addMinutes(int m)</a:t>
            </a:r>
          </a:p>
        </p:txBody>
      </p:sp>
      <p:sp>
        <p:nvSpPr>
          <p:cNvPr id="30740" name="Text Box 37"/>
          <p:cNvSpPr txBox="1">
            <a:spLocks noChangeArrowheads="1"/>
          </p:cNvSpPr>
          <p:nvPr/>
        </p:nvSpPr>
        <p:spPr bwMode="auto">
          <a:xfrm>
            <a:off x="2590800" y="1066800"/>
            <a:ext cx="2057400" cy="519113"/>
          </a:xfrm>
          <a:prstGeom prst="rect">
            <a:avLst/>
          </a:prstGeom>
          <a:noFill/>
          <a:ln w="9525">
            <a:noFill/>
            <a:miter lim="800000"/>
            <a:headEnd/>
            <a:tailEnd/>
          </a:ln>
        </p:spPr>
        <p:txBody>
          <a:bodyPr>
            <a:spAutoFit/>
          </a:bodyPr>
          <a:lstStyle/>
          <a:p>
            <a:pPr>
              <a:spcBef>
                <a:spcPct val="50000"/>
              </a:spcBef>
            </a:pPr>
            <a:r>
              <a:rPr lang="en-US" sz="2800">
                <a:latin typeface="Calibri" pitchFamily="34" charset="0"/>
              </a:rPr>
              <a:t>class</a:t>
            </a:r>
          </a:p>
        </p:txBody>
      </p:sp>
      <p:sp>
        <p:nvSpPr>
          <p:cNvPr id="30741" name="Line 38"/>
          <p:cNvSpPr>
            <a:spLocks noChangeShapeType="1"/>
          </p:cNvSpPr>
          <p:nvPr/>
        </p:nvSpPr>
        <p:spPr bwMode="auto">
          <a:xfrm flipH="1">
            <a:off x="2743200" y="1524000"/>
            <a:ext cx="152400" cy="381000"/>
          </a:xfrm>
          <a:prstGeom prst="line">
            <a:avLst/>
          </a:prstGeom>
          <a:noFill/>
          <a:ln w="9525">
            <a:solidFill>
              <a:schemeClr val="tx1"/>
            </a:solidFill>
            <a:round/>
            <a:headEnd/>
            <a:tailEnd type="triangle" w="med" len="med"/>
          </a:ln>
        </p:spPr>
        <p:txBody>
          <a:bodyPr/>
          <a:lstStyle/>
          <a:p>
            <a:endParaRPr lang="en-IN"/>
          </a:p>
        </p:txBody>
      </p:sp>
      <p:sp>
        <p:nvSpPr>
          <p:cNvPr id="30742" name="Text Box 39"/>
          <p:cNvSpPr txBox="1">
            <a:spLocks noChangeArrowheads="1"/>
          </p:cNvSpPr>
          <p:nvPr/>
        </p:nvSpPr>
        <p:spPr bwMode="auto">
          <a:xfrm>
            <a:off x="7543800" y="4800600"/>
            <a:ext cx="1371600" cy="519113"/>
          </a:xfrm>
          <a:prstGeom prst="rect">
            <a:avLst/>
          </a:prstGeom>
          <a:noFill/>
          <a:ln w="9525">
            <a:noFill/>
            <a:miter lim="800000"/>
            <a:headEnd/>
            <a:tailEnd/>
          </a:ln>
        </p:spPr>
        <p:txBody>
          <a:bodyPr>
            <a:spAutoFit/>
          </a:bodyPr>
          <a:lstStyle/>
          <a:p>
            <a:pPr>
              <a:spcBef>
                <a:spcPct val="50000"/>
              </a:spcBef>
            </a:pPr>
            <a:r>
              <a:rPr lang="en-US" sz="2800">
                <a:latin typeface="Calibri" pitchFamily="34" charset="0"/>
              </a:rPr>
              <a:t>objects</a:t>
            </a:r>
          </a:p>
        </p:txBody>
      </p:sp>
      <p:sp>
        <p:nvSpPr>
          <p:cNvPr id="30743" name="Line 40"/>
          <p:cNvSpPr>
            <a:spLocks noChangeShapeType="1"/>
          </p:cNvSpPr>
          <p:nvPr/>
        </p:nvSpPr>
        <p:spPr bwMode="auto">
          <a:xfrm flipH="1" flipV="1">
            <a:off x="7924800" y="4191000"/>
            <a:ext cx="152400" cy="609600"/>
          </a:xfrm>
          <a:prstGeom prst="line">
            <a:avLst/>
          </a:prstGeom>
          <a:noFill/>
          <a:ln w="9525">
            <a:solidFill>
              <a:schemeClr val="tx1"/>
            </a:solidFill>
            <a:round/>
            <a:headEnd/>
            <a:tailEnd type="triangle" w="med" len="med"/>
          </a:ln>
        </p:spPr>
        <p:txBody>
          <a:bodyPr/>
          <a:lstStyle/>
          <a:p>
            <a:endParaRPr lang="en-IN"/>
          </a:p>
        </p:txBody>
      </p:sp>
      <p:sp>
        <p:nvSpPr>
          <p:cNvPr id="30744" name="Line 41"/>
          <p:cNvSpPr>
            <a:spLocks noChangeShapeType="1"/>
          </p:cNvSpPr>
          <p:nvPr/>
        </p:nvSpPr>
        <p:spPr bwMode="auto">
          <a:xfrm flipH="1">
            <a:off x="7239000" y="5105400"/>
            <a:ext cx="304800" cy="0"/>
          </a:xfrm>
          <a:prstGeom prst="line">
            <a:avLst/>
          </a:prstGeom>
          <a:noFill/>
          <a:ln w="9525">
            <a:solidFill>
              <a:schemeClr val="tx1"/>
            </a:solidFill>
            <a:round/>
            <a:headEnd/>
            <a:tailEnd type="triangle" w="med" len="med"/>
          </a:ln>
        </p:spPr>
        <p:txBody>
          <a:bodyPr/>
          <a:lstStyle/>
          <a:p>
            <a:endParaRPr lang="en-IN"/>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B2A4F3D6-831F-460D-9865-04CB9A4973B9}" type="slidenum">
              <a:rPr lang="en-US" altLang="en-US"/>
              <a:pPr>
                <a:defRPr/>
              </a:pPr>
              <a:t>34</a:t>
            </a:fld>
            <a:endParaRPr lang="en-US" altLang="en-US"/>
          </a:p>
        </p:txBody>
      </p:sp>
      <p:sp>
        <p:nvSpPr>
          <p:cNvPr id="31747" name="Rectangle 2"/>
          <p:cNvSpPr>
            <a:spLocks noGrp="1" noChangeArrowheads="1"/>
          </p:cNvSpPr>
          <p:nvPr>
            <p:ph type="title"/>
          </p:nvPr>
        </p:nvSpPr>
        <p:spPr/>
        <p:txBody>
          <a:bodyPr/>
          <a:lstStyle/>
          <a:p>
            <a:r>
              <a:rPr lang="en-US" sz="3800"/>
              <a:t>History of Object-Oriented Programming</a:t>
            </a:r>
          </a:p>
        </p:txBody>
      </p:sp>
      <p:sp>
        <p:nvSpPr>
          <p:cNvPr id="31748" name="Rectangle 3"/>
          <p:cNvSpPr>
            <a:spLocks noGrp="1" noChangeArrowheads="1"/>
          </p:cNvSpPr>
          <p:nvPr>
            <p:ph type="body" idx="1"/>
          </p:nvPr>
        </p:nvSpPr>
        <p:spPr>
          <a:xfrm>
            <a:off x="457200" y="1219200"/>
            <a:ext cx="8305800" cy="5029200"/>
          </a:xfrm>
        </p:spPr>
        <p:txBody>
          <a:bodyPr>
            <a:normAutofit lnSpcReduction="10000"/>
          </a:bodyPr>
          <a:lstStyle/>
          <a:p>
            <a:pPr>
              <a:lnSpc>
                <a:spcPct val="90000"/>
              </a:lnSpc>
            </a:pPr>
            <a:r>
              <a:rPr lang="en-US" dirty="0"/>
              <a:t>Started out for simulation of complex man-machine systems, but was soon realized that it was suitable for all complex programming projects</a:t>
            </a:r>
          </a:p>
          <a:p>
            <a:pPr>
              <a:lnSpc>
                <a:spcPct val="90000"/>
              </a:lnSpc>
            </a:pPr>
            <a:r>
              <a:rPr lang="en-US" dirty="0"/>
              <a:t>SIMULA I (1962-65) and </a:t>
            </a:r>
            <a:r>
              <a:rPr lang="en-US" dirty="0" err="1"/>
              <a:t>Simula</a:t>
            </a:r>
            <a:r>
              <a:rPr lang="en-US" dirty="0"/>
              <a:t> 67 (1967) were the first two object-oriented </a:t>
            </a:r>
            <a:r>
              <a:rPr lang="en-US" dirty="0" smtClean="0"/>
              <a:t>languages</a:t>
            </a:r>
          </a:p>
          <a:p>
            <a:pPr lvl="1">
              <a:lnSpc>
                <a:spcPct val="90000"/>
              </a:lnSpc>
            </a:pPr>
            <a:r>
              <a:rPr lang="en-US" dirty="0" smtClean="0"/>
              <a:t>Developed at the Norwegian Computing Center, Oslo, Norway by Ole-Johan Dahl and Kristen </a:t>
            </a:r>
            <a:r>
              <a:rPr lang="en-US" dirty="0" err="1" smtClean="0"/>
              <a:t>Nygaard</a:t>
            </a:r>
            <a:r>
              <a:rPr lang="en-US" dirty="0" smtClean="0"/>
              <a:t> </a:t>
            </a:r>
            <a:endParaRPr lang="en-US" dirty="0"/>
          </a:p>
          <a:p>
            <a:pPr lvl="1">
              <a:lnSpc>
                <a:spcPct val="90000"/>
              </a:lnSpc>
            </a:pPr>
            <a:r>
              <a:rPr lang="en-US" dirty="0" err="1" smtClean="0"/>
              <a:t>Simula</a:t>
            </a:r>
            <a:r>
              <a:rPr lang="en-US" dirty="0" smtClean="0"/>
              <a:t> </a:t>
            </a:r>
            <a:r>
              <a:rPr lang="en-US" dirty="0"/>
              <a:t>67 introduced most of the key concepts of object-oriented programming: objects and classes, subclasses (“inheritance”), virtual procedures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6EB3D1F-A301-4F1D-80DF-C3D090E7E335}" type="slidenum">
              <a:rPr lang="en-US" altLang="en-US"/>
              <a:pPr>
                <a:defRPr/>
              </a:pPr>
              <a:t>35</a:t>
            </a:fld>
            <a:endParaRPr lang="en-US" altLang="en-US"/>
          </a:p>
        </p:txBody>
      </p:sp>
      <p:sp>
        <p:nvSpPr>
          <p:cNvPr id="32771" name="Rectangle 2"/>
          <p:cNvSpPr>
            <a:spLocks noGrp="1" noChangeArrowheads="1"/>
          </p:cNvSpPr>
          <p:nvPr>
            <p:ph type="title"/>
          </p:nvPr>
        </p:nvSpPr>
        <p:spPr/>
        <p:txBody>
          <a:bodyPr/>
          <a:lstStyle/>
          <a:p>
            <a:r>
              <a:rPr lang="en-US"/>
              <a:t>The Ideas Spread</a:t>
            </a:r>
          </a:p>
        </p:txBody>
      </p:sp>
      <p:sp>
        <p:nvSpPr>
          <p:cNvPr id="32772" name="Rectangle 3"/>
          <p:cNvSpPr>
            <a:spLocks noGrp="1" noChangeArrowheads="1"/>
          </p:cNvSpPr>
          <p:nvPr>
            <p:ph type="body" idx="1"/>
          </p:nvPr>
        </p:nvSpPr>
        <p:spPr>
          <a:xfrm>
            <a:off x="457200" y="1143000"/>
            <a:ext cx="8229600" cy="4987925"/>
          </a:xfrm>
        </p:spPr>
        <p:txBody>
          <a:bodyPr>
            <a:normAutofit lnSpcReduction="10000"/>
          </a:bodyPr>
          <a:lstStyle/>
          <a:p>
            <a:pPr>
              <a:lnSpc>
                <a:spcPct val="90000"/>
              </a:lnSpc>
            </a:pPr>
            <a:r>
              <a:rPr lang="en-US" dirty="0"/>
              <a:t>Alan Kay, Adele Goldberg and colleagues at Xerox PARC extend the ideas of </a:t>
            </a:r>
            <a:r>
              <a:rPr lang="en-US" dirty="0" err="1"/>
              <a:t>Simula</a:t>
            </a:r>
            <a:r>
              <a:rPr lang="en-US" dirty="0"/>
              <a:t> in developing Smalltalk (1970’s)</a:t>
            </a:r>
          </a:p>
          <a:p>
            <a:pPr>
              <a:lnSpc>
                <a:spcPct val="90000"/>
              </a:lnSpc>
            </a:pPr>
            <a:r>
              <a:rPr lang="en-US" dirty="0" err="1"/>
              <a:t>Bjarne</a:t>
            </a:r>
            <a:r>
              <a:rPr lang="en-US" dirty="0"/>
              <a:t> </a:t>
            </a:r>
            <a:r>
              <a:rPr lang="en-US" dirty="0" err="1"/>
              <a:t>Stroustrup</a:t>
            </a:r>
            <a:r>
              <a:rPr lang="en-US" dirty="0"/>
              <a:t> develops C++ (</a:t>
            </a:r>
            <a:r>
              <a:rPr lang="en-US" b="1" dirty="0"/>
              <a:t>1980’s</a:t>
            </a:r>
            <a:r>
              <a:rPr lang="en-US" dirty="0"/>
              <a:t>) at </a:t>
            </a:r>
            <a:r>
              <a:rPr lang="en-US" dirty="0" err="1"/>
              <a:t>AT</a:t>
            </a:r>
            <a:r>
              <a:rPr lang="en-US" dirty="0"/>
              <a:t> &amp;T Bell Labs in Murray Hill, New Jersey, USA</a:t>
            </a:r>
          </a:p>
          <a:p>
            <a:pPr lvl="1">
              <a:lnSpc>
                <a:spcPct val="90000"/>
              </a:lnSpc>
            </a:pPr>
            <a:r>
              <a:rPr lang="en-US" dirty="0"/>
              <a:t>Brings object oriented concepts into the C programming language </a:t>
            </a:r>
          </a:p>
          <a:p>
            <a:pPr lvl="1">
              <a:lnSpc>
                <a:spcPct val="90000"/>
              </a:lnSpc>
            </a:pPr>
            <a:r>
              <a:rPr lang="en-US" dirty="0"/>
              <a:t>Earlier name was C with Classes</a:t>
            </a:r>
          </a:p>
          <a:p>
            <a:pPr lvl="1">
              <a:lnSpc>
                <a:spcPct val="90000"/>
              </a:lnSpc>
            </a:pPr>
            <a:r>
              <a:rPr lang="en-US" b="1" dirty="0"/>
              <a:t>Later in 1983 the name changed to C++(</a:t>
            </a:r>
            <a:r>
              <a:rPr lang="en-US" dirty="0"/>
              <a:t>The idea of ++ is taken from the increment operator of C)</a:t>
            </a:r>
          </a:p>
          <a:p>
            <a:pPr lvl="1">
              <a:lnSpc>
                <a:spcPct val="90000"/>
              </a:lnSpc>
            </a:pPr>
            <a:r>
              <a:rPr lang="en-US" dirty="0"/>
              <a:t>In 1997, the ANSI/ISO made changes into the language and it was </a:t>
            </a:r>
            <a:r>
              <a:rPr lang="en-US" dirty="0" err="1"/>
              <a:t>standardised</a:t>
            </a:r>
            <a:endParaRPr lang="en-US" dirty="0"/>
          </a:p>
          <a:p>
            <a:pPr lvl="1">
              <a:lnSpc>
                <a:spcPct val="90000"/>
              </a:lnSpc>
            </a:pPr>
            <a:endParaRPr lang="en-US" dirty="0"/>
          </a:p>
          <a:p>
            <a:pPr>
              <a:lnSpc>
                <a:spcPct val="90000"/>
              </a:lnSpc>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IN"/>
              <a:t>Features Continued…</a:t>
            </a:r>
          </a:p>
        </p:txBody>
      </p:sp>
      <p:sp>
        <p:nvSpPr>
          <p:cNvPr id="33795" name="Content Placeholder 2"/>
          <p:cNvSpPr>
            <a:spLocks noGrp="1"/>
          </p:cNvSpPr>
          <p:nvPr>
            <p:ph idx="1"/>
          </p:nvPr>
        </p:nvSpPr>
        <p:spPr/>
        <p:txBody>
          <a:bodyPr/>
          <a:lstStyle/>
          <a:p>
            <a:pPr>
              <a:buFont typeface="Wingdings" pitchFamily="2" charset="2"/>
              <a:buChar char="q"/>
            </a:pPr>
            <a:r>
              <a:rPr lang="en-IN" sz="4000"/>
              <a:t>Encapsulation</a:t>
            </a:r>
          </a:p>
          <a:p>
            <a:pPr>
              <a:buFont typeface="Wingdings" pitchFamily="2" charset="2"/>
              <a:buChar char="q"/>
            </a:pPr>
            <a:r>
              <a:rPr lang="en-IN" sz="4000"/>
              <a:t>Abstraction</a:t>
            </a:r>
          </a:p>
          <a:p>
            <a:pPr>
              <a:buFont typeface="Wingdings" pitchFamily="2" charset="2"/>
              <a:buChar char="q"/>
            </a:pPr>
            <a:r>
              <a:rPr lang="en-IN" sz="4000"/>
              <a:t>Reusability</a:t>
            </a:r>
          </a:p>
          <a:p>
            <a:pPr>
              <a:buFont typeface="Wingdings" pitchFamily="2" charset="2"/>
              <a:buChar char="q"/>
            </a:pPr>
            <a:r>
              <a:rPr lang="en-IN" sz="4000"/>
              <a:t>Inheritance</a:t>
            </a:r>
          </a:p>
          <a:p>
            <a:pPr>
              <a:buFont typeface="Wingdings" pitchFamily="2" charset="2"/>
              <a:buChar char="q"/>
            </a:pPr>
            <a:r>
              <a:rPr lang="en-IN" sz="4000"/>
              <a:t>Polymorphism</a:t>
            </a:r>
          </a:p>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fontAlgn="auto">
              <a:spcAft>
                <a:spcPts val="0"/>
              </a:spcAft>
              <a:defRPr/>
            </a:pPr>
            <a:r>
              <a:rPr lang="en-IN" dirty="0">
                <a:solidFill>
                  <a:schemeClr val="accent6"/>
                </a:solidFill>
              </a:rPr>
              <a:t>Encapsulation</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4098" name="Object 2"/>
          <p:cNvGraphicFramePr>
            <a:graphicFrameLocks noChangeAspect="1"/>
          </p:cNvGraphicFramePr>
          <p:nvPr/>
        </p:nvGraphicFramePr>
        <p:xfrm>
          <a:off x="7391400" y="85725"/>
          <a:ext cx="1676400" cy="679450"/>
        </p:xfrm>
        <a:graphic>
          <a:graphicData uri="http://schemas.openxmlformats.org/presentationml/2006/ole">
            <p:oleObj spid="_x0000_s16406" r:id="rId3" imgW="13937020" imgH="5409524" progId="">
              <p:embed/>
            </p:oleObj>
          </a:graphicData>
        </a:graphic>
      </p:graphicFrame>
      <p:sp>
        <p:nvSpPr>
          <p:cNvPr id="4101"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IN">
              <a:latin typeface="Calibri" pitchFamily="34" charset="0"/>
            </a:endParaRPr>
          </a:p>
        </p:txBody>
      </p:sp>
      <p:sp>
        <p:nvSpPr>
          <p:cNvPr id="4102"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IN">
              <a:latin typeface="Calibri" pitchFamily="34" charset="0"/>
            </a:endParaRPr>
          </a:p>
        </p:txBody>
      </p:sp>
      <p:sp>
        <p:nvSpPr>
          <p:cNvPr id="4103" name="Date Placeholder 3"/>
          <p:cNvSpPr>
            <a:spLocks noGrp="1"/>
          </p:cNvSpPr>
          <p:nvPr>
            <p:ph type="dt" sz="quarter" idx="10"/>
          </p:nvPr>
        </p:nvSpPr>
        <p:spPr bwMode="auto">
          <a:xfrm>
            <a:off x="179388" y="6519863"/>
            <a:ext cx="5122862" cy="365125"/>
          </a:xfrm>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z="1400">
                <a:solidFill>
                  <a:srgbClr val="898989"/>
                </a:solidFill>
                <a:latin typeface="Tahoma" pitchFamily="34" charset="0"/>
                <a:cs typeface="Tahoma" pitchFamily="34" charset="0"/>
              </a:rPr>
              <a:t>© LPU :: CSE202 Object Oriented Programming</a:t>
            </a:r>
            <a:endParaRPr lang="en-IN" sz="1400">
              <a:solidFill>
                <a:srgbClr val="898989"/>
              </a:solidFill>
              <a:latin typeface="Tahoma" pitchFamily="34" charset="0"/>
              <a:cs typeface="Tahoma" pitchFamily="34" charset="0"/>
            </a:endParaRPr>
          </a:p>
        </p:txBody>
      </p:sp>
      <p:pic>
        <p:nvPicPr>
          <p:cNvPr id="4104" name="Picture 2"/>
          <p:cNvPicPr>
            <a:picLocks noChangeAspect="1"/>
          </p:cNvPicPr>
          <p:nvPr/>
        </p:nvPicPr>
        <p:blipFill>
          <a:blip r:embed="rId4" cstate="print"/>
          <a:srcRect/>
          <a:stretch>
            <a:fillRect/>
          </a:stretch>
        </p:blipFill>
        <p:spPr bwMode="auto">
          <a:xfrm>
            <a:off x="622300" y="1955800"/>
            <a:ext cx="7899400" cy="36830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fontAlgn="auto">
              <a:spcAft>
                <a:spcPts val="0"/>
              </a:spcAft>
              <a:defRPr/>
            </a:pPr>
            <a:r>
              <a:rPr lang="en-US" dirty="0">
                <a:solidFill>
                  <a:schemeClr val="accent6"/>
                </a:solidFill>
              </a:rPr>
              <a:t>Abstraction(Hiding Details)</a:t>
            </a:r>
          </a:p>
        </p:txBody>
      </p:sp>
      <p:sp>
        <p:nvSpPr>
          <p:cNvPr id="4" name="Date Placeholder 3"/>
          <p:cNvSpPr>
            <a:spLocks noGrp="1"/>
          </p:cNvSpPr>
          <p:nvPr>
            <p:ph type="dt" sz="quarter" idx="10"/>
          </p:nvPr>
        </p:nvSpPr>
        <p:spPr>
          <a:xfrm>
            <a:off x="457200" y="6356350"/>
            <a:ext cx="5122863" cy="365125"/>
          </a:xfrm>
        </p:spPr>
        <p:txBody>
          <a:bodyPr/>
          <a:lstStyle/>
          <a:p>
            <a:pPr>
              <a:defRPr/>
            </a:pPr>
            <a:r>
              <a:rPr lang="en-US"/>
              <a:t>© LPU :: CSE202 C++ Programming</a:t>
            </a:r>
            <a:endParaRPr lang="en-IN" dirty="0"/>
          </a:p>
        </p:txBody>
      </p:sp>
      <p:pic>
        <p:nvPicPr>
          <p:cNvPr id="5125" name="Content Placeholder 8" descr="calci.png"/>
          <p:cNvPicPr>
            <a:picLocks noGrp="1" noChangeAspect="1"/>
          </p:cNvPicPr>
          <p:nvPr>
            <p:ph idx="1"/>
          </p:nvPr>
        </p:nvPicPr>
        <p:blipFill>
          <a:blip r:embed="rId3" cstate="print"/>
          <a:srcRect/>
          <a:stretch>
            <a:fillRect/>
          </a:stretch>
        </p:blipFill>
        <p:spPr>
          <a:xfrm>
            <a:off x="1524000" y="1985963"/>
            <a:ext cx="6400800" cy="4203700"/>
          </a:xfrm>
        </p:spPr>
      </p:pic>
      <p:cxnSp>
        <p:nvCxnSpPr>
          <p:cNvPr id="5" name="Straight Connector 4"/>
          <p:cNvCxnSpPr/>
          <p:nvPr/>
        </p:nvCxnSpPr>
        <p:spPr>
          <a:xfrm>
            <a:off x="457200" y="1219200"/>
            <a:ext cx="7056438"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122" name="Object 2"/>
          <p:cNvGraphicFramePr>
            <a:graphicFrameLocks noChangeAspect="1"/>
          </p:cNvGraphicFramePr>
          <p:nvPr/>
        </p:nvGraphicFramePr>
        <p:xfrm>
          <a:off x="7391400" y="76200"/>
          <a:ext cx="1676400" cy="673100"/>
        </p:xfrm>
        <a:graphic>
          <a:graphicData uri="http://schemas.openxmlformats.org/presentationml/2006/ole">
            <p:oleObj spid="_x0000_s17430" r:id="rId4" imgW="13937020" imgH="5409524" progId="">
              <p:embed/>
            </p:oleObj>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fontAlgn="auto">
              <a:spcAft>
                <a:spcPts val="0"/>
              </a:spcAft>
              <a:defRPr/>
            </a:pPr>
            <a:r>
              <a:rPr lang="en-US" dirty="0">
                <a:solidFill>
                  <a:schemeClr val="accent6"/>
                </a:solidFill>
              </a:rPr>
              <a:t>Reusability</a:t>
            </a:r>
          </a:p>
        </p:txBody>
      </p:sp>
      <p:sp>
        <p:nvSpPr>
          <p:cNvPr id="4" name="Date Placeholder 3"/>
          <p:cNvSpPr>
            <a:spLocks noGrp="1"/>
          </p:cNvSpPr>
          <p:nvPr>
            <p:ph type="dt" sz="quarter" idx="10"/>
          </p:nvPr>
        </p:nvSpPr>
        <p:spPr>
          <a:xfrm>
            <a:off x="457200" y="6356350"/>
            <a:ext cx="5122863" cy="365125"/>
          </a:xfrm>
        </p:spPr>
        <p:txBody>
          <a:bodyPr/>
          <a:lstStyle/>
          <a:p>
            <a:pPr>
              <a:defRPr/>
            </a:pPr>
            <a:r>
              <a:rPr lang="en-US"/>
              <a:t>© LPU :: CSE202 C++ Programming</a:t>
            </a:r>
            <a:endParaRPr lang="en-IN" dirty="0"/>
          </a:p>
        </p:txBody>
      </p:sp>
      <p:pic>
        <p:nvPicPr>
          <p:cNvPr id="6149" name="Content Placeholder 7" descr="ggg.png"/>
          <p:cNvPicPr>
            <a:picLocks noGrp="1" noChangeAspect="1"/>
          </p:cNvPicPr>
          <p:nvPr>
            <p:ph idx="1"/>
          </p:nvPr>
        </p:nvPicPr>
        <p:blipFill>
          <a:blip r:embed="rId3" cstate="print"/>
          <a:srcRect/>
          <a:stretch>
            <a:fillRect/>
          </a:stretch>
        </p:blipFill>
        <p:spPr>
          <a:xfrm>
            <a:off x="1447800" y="2895600"/>
            <a:ext cx="5419725" cy="3262313"/>
          </a:xfrm>
        </p:spPr>
      </p:pic>
      <p:sp>
        <p:nvSpPr>
          <p:cNvPr id="12" name="TextBox 11"/>
          <p:cNvSpPr txBox="1"/>
          <p:nvPr/>
        </p:nvSpPr>
        <p:spPr>
          <a:xfrm>
            <a:off x="4419600" y="2068513"/>
            <a:ext cx="3810000" cy="369887"/>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en-US" dirty="0"/>
              <a:t>Existing Features + Additional Features</a:t>
            </a:r>
          </a:p>
        </p:txBody>
      </p:sp>
      <p:sp>
        <p:nvSpPr>
          <p:cNvPr id="13" name="TextBox 12"/>
          <p:cNvSpPr txBox="1"/>
          <p:nvPr/>
        </p:nvSpPr>
        <p:spPr>
          <a:xfrm>
            <a:off x="1295400" y="2057400"/>
            <a:ext cx="20574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en-US" dirty="0"/>
              <a:t>Existing Features</a:t>
            </a:r>
          </a:p>
        </p:txBody>
      </p:sp>
      <p:cxnSp>
        <p:nvCxnSpPr>
          <p:cNvPr id="14" name="Straight Connector 13"/>
          <p:cNvCxnSpPr/>
          <p:nvPr/>
        </p:nvCxnSpPr>
        <p:spPr>
          <a:xfrm>
            <a:off x="457200" y="1219200"/>
            <a:ext cx="7056438"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6146" name="Object 2"/>
          <p:cNvGraphicFramePr>
            <a:graphicFrameLocks noChangeAspect="1"/>
          </p:cNvGraphicFramePr>
          <p:nvPr/>
        </p:nvGraphicFramePr>
        <p:xfrm>
          <a:off x="7391400" y="76200"/>
          <a:ext cx="1676400" cy="673100"/>
        </p:xfrm>
        <a:graphic>
          <a:graphicData uri="http://schemas.openxmlformats.org/presentationml/2006/ole">
            <p:oleObj spid="_x0000_s18454" r:id="rId4" imgW="13937020" imgH="5409524" progId="">
              <p:embed/>
            </p:oleObj>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7286644" cy="785794"/>
          </a:xfrm>
          <a:prstGeom prst="rect">
            <a:avLst/>
          </a:prstGeom>
        </p:spPr>
        <p:txBody>
          <a:bodyPr/>
          <a:lstStyle/>
          <a:p>
            <a:pPr algn="l"/>
            <a:r>
              <a:rPr lang="en-US" altLang="en-US" b="1" dirty="0">
                <a:solidFill>
                  <a:srgbClr val="CC0000"/>
                </a:solidFill>
                <a:latin typeface="Times New Roman" pitchFamily="18" charset="0"/>
                <a:ea typeface="+mj-ea"/>
                <a:cs typeface="Times New Roman" pitchFamily="18" charset="0"/>
              </a:rPr>
              <a:t>Reference Books</a:t>
            </a:r>
            <a:r>
              <a:rPr lang="en-IN" altLang="en-US" b="1" dirty="0">
                <a:solidFill>
                  <a:srgbClr val="CC0000"/>
                </a:solidFill>
                <a:latin typeface="Times New Roman" pitchFamily="18" charset="0"/>
                <a:ea typeface="+mj-ea"/>
                <a:cs typeface="Times New Roman" pitchFamily="18" charset="0"/>
              </a:rPr>
              <a:t/>
            </a:r>
            <a:br>
              <a:rPr lang="en-IN" altLang="en-US" b="1" dirty="0">
                <a:solidFill>
                  <a:srgbClr val="CC0000"/>
                </a:solidFill>
                <a:latin typeface="Times New Roman" pitchFamily="18" charset="0"/>
                <a:ea typeface="+mj-ea"/>
                <a:cs typeface="Times New Roman" pitchFamily="18" charset="0"/>
              </a:rPr>
            </a:br>
            <a:endParaRPr lang="en-IN" b="1" dirty="0">
              <a:solidFill>
                <a:srgbClr val="CC0000"/>
              </a:solidFill>
            </a:endParaRPr>
          </a:p>
        </p:txBody>
      </p:sp>
      <p:sp>
        <p:nvSpPr>
          <p:cNvPr id="4" name="Content Placeholder 2"/>
          <p:cNvSpPr>
            <a:spLocks noGrp="1"/>
          </p:cNvSpPr>
          <p:nvPr>
            <p:ph idx="1"/>
          </p:nvPr>
        </p:nvSpPr>
        <p:spPr>
          <a:xfrm>
            <a:off x="142844" y="1071546"/>
            <a:ext cx="8858312" cy="5357850"/>
          </a:xfrm>
        </p:spPr>
        <p:txBody>
          <a:bodyPr/>
          <a:lstStyle/>
          <a:p>
            <a:pPr>
              <a:defRPr/>
            </a:pPr>
            <a:r>
              <a:rPr lang="en-IN" dirty="0">
                <a:solidFill>
                  <a:schemeClr val="tx2"/>
                </a:solidFill>
                <a:latin typeface="Times New Roman" pitchFamily="18" charset="0"/>
                <a:cs typeface="Times New Roman" pitchFamily="18" charset="0"/>
              </a:rPr>
              <a:t>PROGRAMMING WITH C++</a:t>
            </a:r>
          </a:p>
          <a:p>
            <a:pPr>
              <a:buNone/>
              <a:defRPr/>
            </a:pPr>
            <a:r>
              <a:rPr lang="en-IN" dirty="0">
                <a:solidFill>
                  <a:schemeClr val="tx2"/>
                </a:solidFill>
                <a:latin typeface="Times New Roman" pitchFamily="18" charset="0"/>
                <a:cs typeface="Times New Roman" pitchFamily="18" charset="0"/>
              </a:rPr>
              <a:t>    by </a:t>
            </a:r>
          </a:p>
          <a:p>
            <a:pPr>
              <a:buNone/>
              <a:defRPr/>
            </a:pPr>
            <a:r>
              <a:rPr lang="en-IN" dirty="0">
                <a:solidFill>
                  <a:schemeClr val="tx2"/>
                </a:solidFill>
                <a:latin typeface="Times New Roman" pitchFamily="18" charset="0"/>
                <a:cs typeface="Times New Roman" pitchFamily="18" charset="0"/>
              </a:rPr>
              <a:t>    D RAVICHANDRAN</a:t>
            </a:r>
          </a:p>
          <a:p>
            <a:pPr>
              <a:buNone/>
              <a:defRPr/>
            </a:pPr>
            <a:endParaRPr lang="en-IN" dirty="0">
              <a:solidFill>
                <a:schemeClr val="tx2"/>
              </a:solidFill>
              <a:latin typeface="Times New Roman" pitchFamily="18" charset="0"/>
              <a:cs typeface="Times New Roman" pitchFamily="18" charset="0"/>
            </a:endParaRPr>
          </a:p>
          <a:p>
            <a:pPr>
              <a:defRPr/>
            </a:pPr>
            <a:r>
              <a:rPr lang="en-IN" dirty="0">
                <a:solidFill>
                  <a:schemeClr val="tx2"/>
                </a:solidFill>
                <a:latin typeface="Times New Roman" pitchFamily="18" charset="0"/>
                <a:cs typeface="Times New Roman" pitchFamily="18" charset="0"/>
              </a:rPr>
              <a:t>OBJECT ORIENTED </a:t>
            </a:r>
          </a:p>
          <a:p>
            <a:pPr>
              <a:buNone/>
              <a:defRPr/>
            </a:pPr>
            <a:r>
              <a:rPr lang="en-IN" dirty="0">
                <a:solidFill>
                  <a:schemeClr val="tx2"/>
                </a:solidFill>
                <a:latin typeface="Times New Roman" pitchFamily="18" charset="0"/>
                <a:cs typeface="Times New Roman" pitchFamily="18" charset="0"/>
              </a:rPr>
              <a:t>    PROGRAMMING IN C++</a:t>
            </a:r>
          </a:p>
          <a:p>
            <a:pPr>
              <a:buNone/>
              <a:defRPr/>
            </a:pPr>
            <a:r>
              <a:rPr lang="en-IN" dirty="0">
                <a:solidFill>
                  <a:schemeClr val="tx2"/>
                </a:solidFill>
                <a:latin typeface="Times New Roman" pitchFamily="18" charset="0"/>
                <a:cs typeface="Times New Roman" pitchFamily="18" charset="0"/>
              </a:rPr>
              <a:t>    by</a:t>
            </a:r>
          </a:p>
          <a:p>
            <a:pPr>
              <a:buNone/>
              <a:defRPr/>
            </a:pPr>
            <a:r>
              <a:rPr lang="en-IN" dirty="0">
                <a:solidFill>
                  <a:schemeClr val="tx2"/>
                </a:solidFill>
                <a:latin typeface="Times New Roman" pitchFamily="18" charset="0"/>
                <a:cs typeface="Times New Roman" pitchFamily="18" charset="0"/>
              </a:rPr>
              <a:t>    E BALAGURUSAMY</a:t>
            </a:r>
            <a:endParaRPr lang="en-US" dirty="0">
              <a:solidFill>
                <a:schemeClr val="tx2"/>
              </a:solidFill>
              <a:latin typeface="Times New Roman" pitchFamily="18" charset="0"/>
              <a:cs typeface="Times New Roman" pitchFamily="18" charset="0"/>
            </a:endParaRPr>
          </a:p>
        </p:txBody>
      </p:sp>
      <p:pic>
        <p:nvPicPr>
          <p:cNvPr id="9" name="Picture 8" descr="61QcRSmaIRL.jpg"/>
          <p:cNvPicPr>
            <a:picLocks noChangeAspect="1"/>
          </p:cNvPicPr>
          <p:nvPr/>
        </p:nvPicPr>
        <p:blipFill>
          <a:blip r:embed="rId2" cstate="print"/>
          <a:stretch>
            <a:fillRect/>
          </a:stretch>
        </p:blipFill>
        <p:spPr>
          <a:xfrm>
            <a:off x="6143637" y="1000108"/>
            <a:ext cx="1928826" cy="2214578"/>
          </a:xfrm>
          <a:prstGeom prst="rect">
            <a:avLst/>
          </a:prstGeom>
        </p:spPr>
      </p:pic>
      <p:pic>
        <p:nvPicPr>
          <p:cNvPr id="10" name="Picture 9" descr="71rNgxcJMqL.jpg"/>
          <p:cNvPicPr>
            <a:picLocks noChangeAspect="1"/>
          </p:cNvPicPr>
          <p:nvPr/>
        </p:nvPicPr>
        <p:blipFill>
          <a:blip r:embed="rId3" cstate="print"/>
          <a:stretch>
            <a:fillRect/>
          </a:stretch>
        </p:blipFill>
        <p:spPr>
          <a:xfrm>
            <a:off x="6143636" y="3643314"/>
            <a:ext cx="1950629" cy="22859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fontAlgn="auto">
              <a:spcAft>
                <a:spcPts val="0"/>
              </a:spcAft>
              <a:defRPr/>
            </a:pPr>
            <a:r>
              <a:rPr lang="en-US" sz="4800" dirty="0">
                <a:solidFill>
                  <a:schemeClr val="accent3"/>
                </a:solidFill>
              </a:rPr>
              <a:t>Inheritance</a:t>
            </a:r>
            <a:endParaRPr lang="en-IN" sz="4800" dirty="0">
              <a:solidFill>
                <a:schemeClr val="accent3"/>
              </a:solidFill>
            </a:endParaRP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7170" name="Object 2"/>
          <p:cNvGraphicFramePr>
            <a:graphicFrameLocks noChangeAspect="1"/>
          </p:cNvGraphicFramePr>
          <p:nvPr/>
        </p:nvGraphicFramePr>
        <p:xfrm>
          <a:off x="7391400" y="85725"/>
          <a:ext cx="1676400" cy="679450"/>
        </p:xfrm>
        <a:graphic>
          <a:graphicData uri="http://schemas.openxmlformats.org/presentationml/2006/ole">
            <p:oleObj spid="_x0000_s19478" r:id="rId3" imgW="13937020" imgH="5409524" progId="">
              <p:embed/>
            </p:oleObj>
          </a:graphicData>
        </a:graphic>
      </p:graphicFrame>
      <p:sp>
        <p:nvSpPr>
          <p:cNvPr id="7173"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IN">
              <a:latin typeface="Calibri" pitchFamily="34" charset="0"/>
            </a:endParaRPr>
          </a:p>
        </p:txBody>
      </p:sp>
      <p:sp>
        <p:nvSpPr>
          <p:cNvPr id="7174"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IN">
              <a:latin typeface="Calibri" pitchFamily="34" charset="0"/>
            </a:endParaRPr>
          </a:p>
        </p:txBody>
      </p:sp>
      <p:sp>
        <p:nvSpPr>
          <p:cNvPr id="7175" name="Date Placeholder 3"/>
          <p:cNvSpPr>
            <a:spLocks noGrp="1"/>
          </p:cNvSpPr>
          <p:nvPr>
            <p:ph type="dt" sz="quarter" idx="10"/>
          </p:nvPr>
        </p:nvSpPr>
        <p:spPr bwMode="auto">
          <a:xfrm>
            <a:off x="179388" y="6524625"/>
            <a:ext cx="5122862" cy="365125"/>
          </a:xfrm>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z="1400">
                <a:solidFill>
                  <a:srgbClr val="898989"/>
                </a:solidFill>
                <a:latin typeface="Tahoma" pitchFamily="34" charset="0"/>
                <a:cs typeface="Tahoma" pitchFamily="34" charset="0"/>
              </a:rPr>
              <a:t>© LPU :: CSE202 C++ Programming</a:t>
            </a:r>
            <a:endParaRPr lang="en-IN" sz="1400">
              <a:solidFill>
                <a:srgbClr val="898989"/>
              </a:solidFill>
              <a:latin typeface="Tahoma" pitchFamily="34" charset="0"/>
              <a:cs typeface="Tahoma" pitchFamily="34" charset="0"/>
            </a:endParaRPr>
          </a:p>
        </p:txBody>
      </p:sp>
      <p:pic>
        <p:nvPicPr>
          <p:cNvPr id="7176" name="Picture 5"/>
          <p:cNvPicPr>
            <a:picLocks noChangeArrowheads="1"/>
          </p:cNvPicPr>
          <p:nvPr/>
        </p:nvPicPr>
        <p:blipFill>
          <a:blip r:embed="rId4" cstate="print"/>
          <a:srcRect/>
          <a:stretch>
            <a:fillRect/>
          </a:stretch>
        </p:blipFill>
        <p:spPr bwMode="auto">
          <a:xfrm>
            <a:off x="1192213" y="1681163"/>
            <a:ext cx="4202112" cy="4718050"/>
          </a:xfrm>
          <a:prstGeom prst="rect">
            <a:avLst/>
          </a:prstGeom>
          <a:noFill/>
          <a:ln w="9525">
            <a:noFill/>
            <a:miter lim="800000"/>
            <a:headEnd/>
            <a:tailEnd/>
          </a:ln>
        </p:spPr>
      </p:pic>
      <p:sp>
        <p:nvSpPr>
          <p:cNvPr id="20" name="Oval Callout 19"/>
          <p:cNvSpPr/>
          <p:nvPr/>
        </p:nvSpPr>
        <p:spPr>
          <a:xfrm>
            <a:off x="6477000" y="1447800"/>
            <a:ext cx="2133600" cy="13716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But Mummy, where did my blue eyes come from?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IN"/>
              <a:t>Inheritance….</a:t>
            </a:r>
          </a:p>
        </p:txBody>
      </p:sp>
      <p:pic>
        <p:nvPicPr>
          <p:cNvPr id="34819" name="Content Placeholder 3" descr="sadsa.jpg"/>
          <p:cNvPicPr>
            <a:picLocks noGrp="1" noChangeAspect="1"/>
          </p:cNvPicPr>
          <p:nvPr>
            <p:ph idx="1"/>
          </p:nvPr>
        </p:nvPicPr>
        <p:blipFill>
          <a:blip r:embed="rId2" cstate="print"/>
          <a:srcRect/>
          <a:stretch>
            <a:fillRect/>
          </a:stretch>
        </p:blipFill>
        <p:spPr>
          <a:xfrm>
            <a:off x="1219200" y="1752600"/>
            <a:ext cx="6629400" cy="42672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fontAlgn="auto">
              <a:spcAft>
                <a:spcPts val="0"/>
              </a:spcAft>
              <a:defRPr/>
            </a:pPr>
            <a:r>
              <a:rPr lang="en-IN" sz="4800" dirty="0">
                <a:solidFill>
                  <a:schemeClr val="accent3"/>
                </a:solidFill>
              </a:rPr>
              <a:t>             Polymorphism</a:t>
            </a:r>
          </a:p>
        </p:txBody>
      </p:sp>
      <p:cxnSp>
        <p:nvCxnSpPr>
          <p:cNvPr id="4" name="Straight Connector 3"/>
          <p:cNvCxnSpPr/>
          <p:nvPr/>
        </p:nvCxnSpPr>
        <p:spPr>
          <a:xfrm>
            <a:off x="611188" y="1268413"/>
            <a:ext cx="7056437"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8194" name="Object 2"/>
          <p:cNvGraphicFramePr>
            <a:graphicFrameLocks noChangeAspect="1"/>
          </p:cNvGraphicFramePr>
          <p:nvPr/>
        </p:nvGraphicFramePr>
        <p:xfrm>
          <a:off x="7391400" y="85725"/>
          <a:ext cx="1676400" cy="679450"/>
        </p:xfrm>
        <a:graphic>
          <a:graphicData uri="http://schemas.openxmlformats.org/presentationml/2006/ole">
            <p:oleObj spid="_x0000_s20502" r:id="rId3" imgW="13937020" imgH="5409524" progId="">
              <p:embed/>
            </p:oleObj>
          </a:graphicData>
        </a:graphic>
      </p:graphicFrame>
      <p:sp>
        <p:nvSpPr>
          <p:cNvPr id="8197" name="TextBox 2"/>
          <p:cNvSpPr txBox="1">
            <a:spLocks noChangeArrowheads="1"/>
          </p:cNvSpPr>
          <p:nvPr/>
        </p:nvSpPr>
        <p:spPr bwMode="auto">
          <a:xfrm>
            <a:off x="395288" y="1412875"/>
            <a:ext cx="8424862" cy="584200"/>
          </a:xfrm>
          <a:prstGeom prst="rect">
            <a:avLst/>
          </a:prstGeom>
          <a:noFill/>
          <a:ln w="9525">
            <a:noFill/>
            <a:miter lim="800000"/>
            <a:headEnd/>
            <a:tailEnd/>
          </a:ln>
        </p:spPr>
        <p:txBody>
          <a:bodyPr>
            <a:spAutoFit/>
          </a:bodyPr>
          <a:lstStyle/>
          <a:p>
            <a:pPr marL="457200" indent="-457200"/>
            <a:r>
              <a:rPr lang="en-US" sz="3200" b="1">
                <a:solidFill>
                  <a:srgbClr val="FF0000"/>
                </a:solidFill>
                <a:latin typeface="Calibri" pitchFamily="34" charset="0"/>
              </a:rPr>
              <a:t> </a:t>
            </a:r>
            <a:endParaRPr lang="en-IN" sz="3200" b="1">
              <a:solidFill>
                <a:srgbClr val="C00000"/>
              </a:solidFill>
              <a:latin typeface="Calibri" pitchFamily="34" charset="0"/>
            </a:endParaRPr>
          </a:p>
        </p:txBody>
      </p:sp>
      <p:sp>
        <p:nvSpPr>
          <p:cNvPr id="8198"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IN">
              <a:latin typeface="Calibri" pitchFamily="34" charset="0"/>
            </a:endParaRPr>
          </a:p>
        </p:txBody>
      </p:sp>
      <p:sp>
        <p:nvSpPr>
          <p:cNvPr id="8199"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IN">
              <a:latin typeface="Calibri" pitchFamily="34" charset="0"/>
            </a:endParaRPr>
          </a:p>
        </p:txBody>
      </p:sp>
      <p:sp>
        <p:nvSpPr>
          <p:cNvPr id="8200" name="Date Placeholder 3"/>
          <p:cNvSpPr>
            <a:spLocks noGrp="1"/>
          </p:cNvSpPr>
          <p:nvPr>
            <p:ph type="dt" sz="quarter" idx="10"/>
          </p:nvPr>
        </p:nvSpPr>
        <p:spPr bwMode="auto">
          <a:xfrm>
            <a:off x="179388" y="6519863"/>
            <a:ext cx="5122862" cy="365125"/>
          </a:xfrm>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sz="1400">
                <a:solidFill>
                  <a:srgbClr val="898989"/>
                </a:solidFill>
                <a:latin typeface="Tahoma" pitchFamily="34" charset="0"/>
                <a:cs typeface="Tahoma" pitchFamily="34" charset="0"/>
              </a:rPr>
              <a:t>© LPU :: CSE202 C++ Programming</a:t>
            </a:r>
            <a:endParaRPr lang="en-IN" sz="1400">
              <a:solidFill>
                <a:srgbClr val="898989"/>
              </a:solidFill>
              <a:latin typeface="Tahoma" pitchFamily="34" charset="0"/>
              <a:cs typeface="Tahoma" pitchFamily="34" charset="0"/>
            </a:endParaRPr>
          </a:p>
        </p:txBody>
      </p:sp>
      <p:pic>
        <p:nvPicPr>
          <p:cNvPr id="8201" name="Picture 25" descr="ccd.jpg"/>
          <p:cNvPicPr>
            <a:picLocks noChangeAspect="1"/>
          </p:cNvPicPr>
          <p:nvPr/>
        </p:nvPicPr>
        <p:blipFill>
          <a:blip r:embed="rId4" cstate="print"/>
          <a:srcRect/>
          <a:stretch>
            <a:fillRect/>
          </a:stretch>
        </p:blipFill>
        <p:spPr bwMode="auto">
          <a:xfrm>
            <a:off x="3048000" y="1371600"/>
            <a:ext cx="2611438" cy="2971800"/>
          </a:xfrm>
          <a:prstGeom prst="rect">
            <a:avLst/>
          </a:prstGeom>
          <a:noFill/>
          <a:ln w="9525">
            <a:noFill/>
            <a:miter lim="800000"/>
            <a:headEnd/>
            <a:tailEnd/>
          </a:ln>
        </p:spPr>
      </p:pic>
      <p:pic>
        <p:nvPicPr>
          <p:cNvPr id="8202" name="Picture 29" descr="ghkk.png"/>
          <p:cNvPicPr>
            <a:picLocks noChangeAspect="1"/>
          </p:cNvPicPr>
          <p:nvPr/>
        </p:nvPicPr>
        <p:blipFill>
          <a:blip r:embed="rId5" cstate="print"/>
          <a:srcRect/>
          <a:stretch>
            <a:fillRect/>
          </a:stretch>
        </p:blipFill>
        <p:spPr bwMode="auto">
          <a:xfrm>
            <a:off x="152400" y="4038600"/>
            <a:ext cx="3090863" cy="2176463"/>
          </a:xfrm>
          <a:prstGeom prst="rect">
            <a:avLst/>
          </a:prstGeom>
          <a:noFill/>
          <a:ln w="9525">
            <a:noFill/>
            <a:miter lim="800000"/>
            <a:headEnd/>
            <a:tailEnd/>
          </a:ln>
        </p:spPr>
      </p:pic>
      <p:pic>
        <p:nvPicPr>
          <p:cNvPr id="8203" name="Picture 33" descr="sd.jpg"/>
          <p:cNvPicPr>
            <a:picLocks noChangeAspect="1"/>
          </p:cNvPicPr>
          <p:nvPr/>
        </p:nvPicPr>
        <p:blipFill>
          <a:blip r:embed="rId6" cstate="print"/>
          <a:srcRect/>
          <a:stretch>
            <a:fillRect/>
          </a:stretch>
        </p:blipFill>
        <p:spPr bwMode="auto">
          <a:xfrm>
            <a:off x="5562600" y="3581400"/>
            <a:ext cx="3375025" cy="2776538"/>
          </a:xfrm>
          <a:prstGeom prst="rect">
            <a:avLst/>
          </a:prstGeom>
          <a:noFill/>
          <a:ln w="9525">
            <a:noFill/>
            <a:miter lim="800000"/>
            <a:headEnd/>
            <a:tailEnd/>
          </a:ln>
        </p:spPr>
      </p:pic>
      <p:sp>
        <p:nvSpPr>
          <p:cNvPr id="8204" name="TextBox 36"/>
          <p:cNvSpPr txBox="1">
            <a:spLocks noChangeArrowheads="1"/>
          </p:cNvSpPr>
          <p:nvPr/>
        </p:nvSpPr>
        <p:spPr bwMode="auto">
          <a:xfrm>
            <a:off x="1219200" y="3657600"/>
            <a:ext cx="1981200" cy="369888"/>
          </a:xfrm>
          <a:prstGeom prst="rect">
            <a:avLst/>
          </a:prstGeom>
          <a:noFill/>
          <a:ln w="9525">
            <a:noFill/>
            <a:miter lim="800000"/>
            <a:headEnd/>
            <a:tailEnd/>
          </a:ln>
        </p:spPr>
        <p:txBody>
          <a:bodyPr>
            <a:spAutoFit/>
          </a:bodyPr>
          <a:lstStyle/>
          <a:p>
            <a:r>
              <a:rPr lang="en-US">
                <a:latin typeface="Broadway" pitchFamily="82" charset="0"/>
              </a:rPr>
              <a:t>In class </a:t>
            </a:r>
          </a:p>
        </p:txBody>
      </p:sp>
      <p:sp>
        <p:nvSpPr>
          <p:cNvPr id="8205" name="TextBox 37"/>
          <p:cNvSpPr txBox="1">
            <a:spLocks noChangeArrowheads="1"/>
          </p:cNvSpPr>
          <p:nvPr/>
        </p:nvSpPr>
        <p:spPr bwMode="auto">
          <a:xfrm>
            <a:off x="3978275" y="4419600"/>
            <a:ext cx="974725" cy="369888"/>
          </a:xfrm>
          <a:prstGeom prst="rect">
            <a:avLst/>
          </a:prstGeom>
          <a:noFill/>
          <a:ln w="9525">
            <a:noFill/>
            <a:miter lim="800000"/>
            <a:headEnd/>
            <a:tailEnd/>
          </a:ln>
        </p:spPr>
        <p:txBody>
          <a:bodyPr wrap="none">
            <a:spAutoFit/>
          </a:bodyPr>
          <a:lstStyle/>
          <a:p>
            <a:r>
              <a:rPr lang="en-US">
                <a:latin typeface="Calibri" pitchFamily="34" charset="0"/>
              </a:rPr>
              <a:t>I</a:t>
            </a:r>
            <a:r>
              <a:rPr lang="en-US">
                <a:latin typeface="Broadway" pitchFamily="82" charset="0"/>
              </a:rPr>
              <a:t>n CCD</a:t>
            </a:r>
          </a:p>
        </p:txBody>
      </p:sp>
      <p:sp>
        <p:nvSpPr>
          <p:cNvPr id="8206" name="TextBox 39"/>
          <p:cNvSpPr txBox="1">
            <a:spLocks noChangeArrowheads="1"/>
          </p:cNvSpPr>
          <p:nvPr/>
        </p:nvSpPr>
        <p:spPr bwMode="auto">
          <a:xfrm>
            <a:off x="5867400" y="3352800"/>
            <a:ext cx="2590800" cy="369888"/>
          </a:xfrm>
          <a:prstGeom prst="rect">
            <a:avLst/>
          </a:prstGeom>
          <a:noFill/>
          <a:ln w="9525">
            <a:noFill/>
            <a:miter lim="800000"/>
            <a:headEnd/>
            <a:tailEnd/>
          </a:ln>
        </p:spPr>
        <p:txBody>
          <a:bodyPr>
            <a:spAutoFit/>
          </a:bodyPr>
          <a:lstStyle/>
          <a:p>
            <a:r>
              <a:rPr lang="en-US">
                <a:latin typeface="Broadway" pitchFamily="82" charset="0"/>
              </a:rPr>
              <a:t>     In front of father</a:t>
            </a:r>
          </a:p>
        </p:txBody>
      </p:sp>
      <p:sp>
        <p:nvSpPr>
          <p:cNvPr id="8207" name="TextBox 14"/>
          <p:cNvSpPr txBox="1">
            <a:spLocks noChangeArrowheads="1"/>
          </p:cNvSpPr>
          <p:nvPr/>
        </p:nvSpPr>
        <p:spPr bwMode="auto">
          <a:xfrm>
            <a:off x="2895600" y="6259513"/>
            <a:ext cx="3810000" cy="369887"/>
          </a:xfrm>
          <a:prstGeom prst="rect">
            <a:avLst/>
          </a:prstGeom>
          <a:noFill/>
          <a:ln w="9525">
            <a:noFill/>
            <a:miter lim="800000"/>
            <a:headEnd/>
            <a:tailEnd/>
          </a:ln>
        </p:spPr>
        <p:txBody>
          <a:bodyPr>
            <a:spAutoFit/>
          </a:bodyPr>
          <a:lstStyle/>
          <a:p>
            <a:r>
              <a:rPr lang="en-US">
                <a:latin typeface="Broadway" pitchFamily="82" charset="0"/>
              </a:rPr>
              <a:t>One thing and many forms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IN"/>
              <a:t>Polymorphism</a:t>
            </a:r>
          </a:p>
        </p:txBody>
      </p:sp>
      <p:sp>
        <p:nvSpPr>
          <p:cNvPr id="35843" name="Content Placeholder 2"/>
          <p:cNvSpPr>
            <a:spLocks noGrp="1"/>
          </p:cNvSpPr>
          <p:nvPr>
            <p:ph idx="1"/>
          </p:nvPr>
        </p:nvSpPr>
        <p:spPr/>
        <p:txBody>
          <a:bodyPr/>
          <a:lstStyle/>
          <a:p>
            <a:r>
              <a:rPr lang="en-IN"/>
              <a:t>Ability to appear in many forms…</a:t>
            </a:r>
          </a:p>
          <a:p>
            <a:endParaRPr lang="en-IN"/>
          </a:p>
        </p:txBody>
      </p:sp>
      <p:pic>
        <p:nvPicPr>
          <p:cNvPr id="35844" name="Picture 3" descr="polymorphism.JPG"/>
          <p:cNvPicPr>
            <a:picLocks noChangeAspect="1"/>
          </p:cNvPicPr>
          <p:nvPr/>
        </p:nvPicPr>
        <p:blipFill>
          <a:blip r:embed="rId2" cstate="print"/>
          <a:srcRect/>
          <a:stretch>
            <a:fillRect/>
          </a:stretch>
        </p:blipFill>
        <p:spPr bwMode="auto">
          <a:xfrm>
            <a:off x="990600" y="2228850"/>
            <a:ext cx="7239000" cy="40195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7286644" cy="785794"/>
          </a:xfrm>
        </p:spPr>
        <p:txBody>
          <a:bodyPr/>
          <a:lstStyle/>
          <a:p>
            <a:pPr algn="l"/>
            <a:r>
              <a:rPr lang="en-US" altLang="en-US" b="1" dirty="0">
                <a:solidFill>
                  <a:srgbClr val="CC0000"/>
                </a:solidFill>
                <a:latin typeface="Times New Roman" pitchFamily="18" charset="0"/>
                <a:cs typeface="Times New Roman" pitchFamily="18" charset="0"/>
              </a:rPr>
              <a:t>Course Contents</a:t>
            </a:r>
            <a:endParaRPr lang="en-IN" b="1" dirty="0">
              <a:solidFill>
                <a:srgbClr val="CC0000"/>
              </a:solidFill>
            </a:endParaRPr>
          </a:p>
        </p:txBody>
      </p:sp>
      <p:graphicFrame>
        <p:nvGraphicFramePr>
          <p:cNvPr id="6" name="Content Placeholder 3"/>
          <p:cNvGraphicFramePr>
            <a:graphicFrameLocks/>
          </p:cNvGraphicFramePr>
          <p:nvPr>
            <p:extLst>
              <p:ext uri="{D42A27DB-BD31-4B8C-83A1-F6EECF244321}">
                <p14:modId xmlns="" xmlns:p14="http://schemas.microsoft.com/office/powerpoint/2010/main" val="2792664911"/>
              </p:ext>
            </p:extLst>
          </p:nvPr>
        </p:nvGraphicFramePr>
        <p:xfrm>
          <a:off x="285750" y="1142984"/>
          <a:ext cx="8858250" cy="4366068"/>
        </p:xfrm>
        <a:graphic>
          <a:graphicData uri="http://schemas.openxmlformats.org/drawingml/2006/table">
            <a:tbl>
              <a:tblPr firstRow="1" bandRow="1">
                <a:tableStyleId>{2D5ABB26-0587-4C30-8999-92F81FD0307C}</a:tableStyleId>
              </a:tblPr>
              <a:tblGrid>
                <a:gridCol w="4572001">
                  <a:extLst>
                    <a:ext uri="{9D8B030D-6E8A-4147-A177-3AD203B41FA5}">
                      <a16:colId xmlns:a16="http://schemas.microsoft.com/office/drawing/2014/main" xmlns="" val="20000"/>
                    </a:ext>
                  </a:extLst>
                </a:gridCol>
                <a:gridCol w="4286249">
                  <a:extLst>
                    <a:ext uri="{9D8B030D-6E8A-4147-A177-3AD203B41FA5}">
                      <a16:colId xmlns:a16="http://schemas.microsoft.com/office/drawing/2014/main" xmlns="" val="20001"/>
                    </a:ext>
                  </a:extLst>
                </a:gridCol>
              </a:tblGrid>
              <a:tr h="459005">
                <a:tc>
                  <a:txBody>
                    <a:bodyPr/>
                    <a:lstStyle/>
                    <a:p>
                      <a:pPr algn="ctr"/>
                      <a:endParaRPr lang="en-IN" sz="2800" b="1" dirty="0">
                        <a:solidFill>
                          <a:srgbClr val="CC0000"/>
                        </a:solidFill>
                        <a:latin typeface="Times New Roman" pitchFamily="18" charset="0"/>
                        <a:cs typeface="Times New Roman" pitchFamily="18" charset="0"/>
                      </a:endParaRPr>
                    </a:p>
                  </a:txBody>
                  <a:tcPr/>
                </a:tc>
                <a:tc>
                  <a:txBody>
                    <a:bodyPr/>
                    <a:lstStyle/>
                    <a:p>
                      <a:pPr algn="ctr"/>
                      <a:endParaRPr lang="en-IN" sz="2800" b="1" dirty="0">
                        <a:solidFill>
                          <a:srgbClr val="CC0000"/>
                        </a:solidFill>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541109">
                <a:tc>
                  <a:txBody>
                    <a:bodyPr/>
                    <a:lstStyle/>
                    <a:p>
                      <a:pPr eaLnBrk="1" fontAlgn="auto" hangingPunct="1">
                        <a:spcAft>
                          <a:spcPts val="0"/>
                        </a:spcAft>
                        <a:buFont typeface="Arial" pitchFamily="34" charset="0"/>
                        <a:buChar char="•"/>
                        <a:defRPr/>
                      </a:pPr>
                      <a:r>
                        <a:rPr lang="en-US" sz="2800" dirty="0">
                          <a:solidFill>
                            <a:srgbClr val="003399"/>
                          </a:solidFill>
                          <a:latin typeface="Times New Roman" pitchFamily="18" charset="0"/>
                          <a:cs typeface="Times New Roman" pitchFamily="18" charset="0"/>
                        </a:rPr>
                        <a:t>Classes</a:t>
                      </a:r>
                      <a:r>
                        <a:rPr lang="en-US" sz="2800" baseline="0" dirty="0">
                          <a:solidFill>
                            <a:srgbClr val="003399"/>
                          </a:solidFill>
                          <a:latin typeface="Times New Roman" pitchFamily="18" charset="0"/>
                          <a:cs typeface="Times New Roman" pitchFamily="18" charset="0"/>
                        </a:rPr>
                        <a:t> and Objects</a:t>
                      </a:r>
                      <a:endParaRPr lang="en-US" sz="2800" dirty="0">
                        <a:solidFill>
                          <a:srgbClr val="003399"/>
                        </a:solidFill>
                        <a:latin typeface="Times New Roman" pitchFamily="18" charset="0"/>
                        <a:cs typeface="Times New Roman" pitchFamily="18" charset="0"/>
                      </a:endParaRPr>
                    </a:p>
                  </a:txBody>
                  <a:tcPr/>
                </a:tc>
                <a:tc>
                  <a:txBody>
                    <a:bodyPr/>
                    <a:lstStyle/>
                    <a:p>
                      <a:pPr eaLnBrk="1" fontAlgn="auto" hangingPunct="1">
                        <a:spcAft>
                          <a:spcPts val="0"/>
                        </a:spcAft>
                        <a:buFont typeface="Arial" pitchFamily="34" charset="0"/>
                        <a:buChar char="•"/>
                        <a:defRPr/>
                      </a:pPr>
                      <a:r>
                        <a:rPr lang="en-US" sz="2800" dirty="0">
                          <a:solidFill>
                            <a:srgbClr val="003399"/>
                          </a:solidFill>
                          <a:latin typeface="Times New Roman" pitchFamily="18" charset="0"/>
                          <a:cs typeface="Times New Roman" pitchFamily="18" charset="0"/>
                        </a:rPr>
                        <a:t>Operator Overloading</a:t>
                      </a:r>
                    </a:p>
                  </a:txBody>
                  <a:tcPr/>
                </a:tc>
                <a:extLst>
                  <a:ext uri="{0D108BD9-81ED-4DB2-BD59-A6C34878D82A}">
                    <a16:rowId xmlns:a16="http://schemas.microsoft.com/office/drawing/2014/main" xmlns="" val="10001"/>
                  </a:ext>
                </a:extLst>
              </a:tr>
              <a:tr h="571504">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Functions</a:t>
                      </a:r>
                    </a:p>
                  </a:txBody>
                  <a:tcPr/>
                </a:tc>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Type Conversion</a:t>
                      </a:r>
                    </a:p>
                  </a:txBody>
                  <a:tcPr/>
                </a:tc>
                <a:extLst>
                  <a:ext uri="{0D108BD9-81ED-4DB2-BD59-A6C34878D82A}">
                    <a16:rowId xmlns:a16="http://schemas.microsoft.com/office/drawing/2014/main" xmlns="" val="10002"/>
                  </a:ext>
                </a:extLst>
              </a:tr>
              <a:tr h="1139105">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Pointer</a:t>
                      </a:r>
                    </a:p>
                    <a:p>
                      <a:pPr>
                        <a:buFont typeface="Arial" pitchFamily="34" charset="0"/>
                        <a:buChar char="•"/>
                      </a:pPr>
                      <a:r>
                        <a:rPr lang="en-IN" sz="2800" dirty="0">
                          <a:solidFill>
                            <a:srgbClr val="003399"/>
                          </a:solidFill>
                          <a:latin typeface="Times New Roman" pitchFamily="18" charset="0"/>
                          <a:cs typeface="Times New Roman" pitchFamily="18" charset="0"/>
                        </a:rPr>
                        <a:t>Array</a:t>
                      </a:r>
                    </a:p>
                    <a:p>
                      <a:pPr>
                        <a:buFont typeface="Arial" pitchFamily="34" charset="0"/>
                        <a:buChar char="•"/>
                      </a:pPr>
                      <a:r>
                        <a:rPr lang="en-IN" sz="2800" dirty="0">
                          <a:solidFill>
                            <a:srgbClr val="003399"/>
                          </a:solidFill>
                          <a:latin typeface="Times New Roman" pitchFamily="18" charset="0"/>
                          <a:cs typeface="Times New Roman" pitchFamily="18" charset="0"/>
                        </a:rPr>
                        <a:t>String</a:t>
                      </a:r>
                    </a:p>
                  </a:txBody>
                  <a:tcPr/>
                </a:tc>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Inheritance</a:t>
                      </a:r>
                    </a:p>
                    <a:p>
                      <a:pPr>
                        <a:buFont typeface="Arial" pitchFamily="34" charset="0"/>
                        <a:buChar char="•"/>
                      </a:pPr>
                      <a:r>
                        <a:rPr lang="en-IN" sz="2800" dirty="0">
                          <a:solidFill>
                            <a:srgbClr val="003399"/>
                          </a:solidFill>
                          <a:latin typeface="Times New Roman" pitchFamily="18" charset="0"/>
                          <a:cs typeface="Times New Roman" pitchFamily="18" charset="0"/>
                        </a:rPr>
                        <a:t>DMA</a:t>
                      </a:r>
                    </a:p>
                    <a:p>
                      <a:pPr>
                        <a:buFont typeface="Arial" pitchFamily="34" charset="0"/>
                        <a:buChar char="•"/>
                      </a:pPr>
                      <a:r>
                        <a:rPr lang="en-IN" sz="2800" dirty="0">
                          <a:solidFill>
                            <a:srgbClr val="003399"/>
                          </a:solidFill>
                          <a:latin typeface="Times New Roman" pitchFamily="18" charset="0"/>
                          <a:cs typeface="Times New Roman" pitchFamily="18" charset="0"/>
                        </a:rPr>
                        <a:t>Polymorphism</a:t>
                      </a:r>
                    </a:p>
                  </a:txBody>
                  <a:tcPr/>
                </a:tc>
                <a:extLst>
                  <a:ext uri="{0D108BD9-81ED-4DB2-BD59-A6C34878D82A}">
                    <a16:rowId xmlns:a16="http://schemas.microsoft.com/office/drawing/2014/main" xmlns="" val="10003"/>
                  </a:ext>
                </a:extLst>
              </a:tr>
              <a:tr h="505790">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Constructor</a:t>
                      </a:r>
                      <a:r>
                        <a:rPr lang="en-IN" sz="2800" baseline="0" dirty="0">
                          <a:solidFill>
                            <a:srgbClr val="003399"/>
                          </a:solidFill>
                          <a:latin typeface="Times New Roman" pitchFamily="18" charset="0"/>
                          <a:cs typeface="Times New Roman" pitchFamily="18" charset="0"/>
                        </a:rPr>
                        <a:t> and Destructor</a:t>
                      </a:r>
                      <a:endParaRPr lang="en-IN" sz="2800" dirty="0">
                        <a:solidFill>
                          <a:srgbClr val="003399"/>
                        </a:solidFill>
                        <a:latin typeface="Times New Roman" pitchFamily="18" charset="0"/>
                        <a:cs typeface="Times New Roman" pitchFamily="18" charset="0"/>
                      </a:endParaRPr>
                    </a:p>
                  </a:txBody>
                  <a:tcPr/>
                </a:tc>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Exception Handling</a:t>
                      </a:r>
                    </a:p>
                  </a:txBody>
                  <a:tcPr/>
                </a:tc>
                <a:extLst>
                  <a:ext uri="{0D108BD9-81ED-4DB2-BD59-A6C34878D82A}">
                    <a16:rowId xmlns:a16="http://schemas.microsoft.com/office/drawing/2014/main" xmlns="" val="10004"/>
                  </a:ext>
                </a:extLst>
              </a:tr>
              <a:tr h="845535">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File Handling</a:t>
                      </a:r>
                    </a:p>
                  </a:txBody>
                  <a:tcPr/>
                </a:tc>
                <a:tc>
                  <a:txBody>
                    <a:bodyPr/>
                    <a:lstStyle/>
                    <a:p>
                      <a:pPr>
                        <a:buFont typeface="Arial" pitchFamily="34" charset="0"/>
                        <a:buChar char="•"/>
                      </a:pPr>
                      <a:r>
                        <a:rPr lang="en-IN" sz="2800" dirty="0">
                          <a:solidFill>
                            <a:srgbClr val="003399"/>
                          </a:solidFill>
                          <a:latin typeface="Times New Roman" pitchFamily="18" charset="0"/>
                          <a:cs typeface="Times New Roman" pitchFamily="18" charset="0"/>
                        </a:rPr>
                        <a:t>Templates and STL</a:t>
                      </a:r>
                    </a:p>
                  </a:txBody>
                  <a:tcP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n-US" b="1" dirty="0" smtClean="0">
                <a:solidFill>
                  <a:schemeClr val="accent6">
                    <a:lumMod val="75000"/>
                  </a:schemeClr>
                </a:solidFill>
              </a:rPr>
              <a:t>Course Outcomes</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t>CO1 :: identify basic programming constructs and use the newly acquired skills to solve extensive programming problems.</a:t>
            </a:r>
          </a:p>
          <a:p>
            <a:pPr marL="0" indent="0">
              <a:buNone/>
            </a:pPr>
            <a:r>
              <a:rPr lang="en-US" dirty="0"/>
              <a:t>CO2 :: discuss the mechanism of code reusability by creating own libraries of functions.</a:t>
            </a:r>
          </a:p>
          <a:p>
            <a:pPr marL="0" indent="0">
              <a:buNone/>
            </a:pPr>
            <a:r>
              <a:rPr lang="en-US" dirty="0"/>
              <a:t>CO3 :: validate the logic building and code formulation by designing code capable of passing various test cases. </a:t>
            </a:r>
          </a:p>
          <a:p>
            <a:pPr marL="0" indent="0">
              <a:buNone/>
            </a:pPr>
            <a:r>
              <a:rPr lang="en-US" dirty="0"/>
              <a:t>CO4 :: interpret the principles of the object-oriented model and apply it in the implementation in C++ language.</a:t>
            </a:r>
          </a:p>
          <a:p>
            <a:pPr marL="0" indent="0">
              <a:buNone/>
            </a:pPr>
            <a:r>
              <a:rPr lang="en-US" dirty="0"/>
              <a:t>CO5 :: develop accurate, reliable and efficient software applications.</a:t>
            </a:r>
          </a:p>
          <a:p>
            <a:pPr marL="0" indent="0">
              <a:buNone/>
            </a:pPr>
            <a:r>
              <a:rPr lang="en-US" dirty="0"/>
              <a:t>CO6 :: apply the knowledge acquired to develop software applications</a:t>
            </a:r>
          </a:p>
        </p:txBody>
      </p:sp>
    </p:spTree>
    <p:extLst>
      <p:ext uri="{BB962C8B-B14F-4D97-AF65-F5344CB8AC3E}">
        <p14:creationId xmlns="" xmlns:p14="http://schemas.microsoft.com/office/powerpoint/2010/main" val="157848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286644" cy="785794"/>
          </a:xfrm>
          <a:prstGeom prst="rect">
            <a:avLst/>
          </a:prstGeom>
        </p:spPr>
        <p:txBody>
          <a:bodyPr/>
          <a:lstStyle/>
          <a:p>
            <a:pPr algn="l"/>
            <a:r>
              <a:rPr lang="en-US" altLang="en-US" b="1" dirty="0">
                <a:solidFill>
                  <a:srgbClr val="CC0000"/>
                </a:solidFill>
                <a:latin typeface="Times New Roman" pitchFamily="18" charset="0"/>
                <a:ea typeface="+mj-ea"/>
                <a:cs typeface="Times New Roman" pitchFamily="18" charset="0"/>
              </a:rPr>
              <a:t>Course Assessment Model</a:t>
            </a:r>
            <a:r>
              <a:rPr lang="en-IN" altLang="en-US" b="1" dirty="0">
                <a:solidFill>
                  <a:srgbClr val="CC0000"/>
                </a:solidFill>
                <a:latin typeface="Times New Roman" pitchFamily="18" charset="0"/>
                <a:ea typeface="+mj-ea"/>
                <a:cs typeface="Times New Roman" pitchFamily="18" charset="0"/>
              </a:rPr>
              <a:t/>
            </a:r>
            <a:br>
              <a:rPr lang="en-IN" altLang="en-US" b="1" dirty="0">
                <a:solidFill>
                  <a:srgbClr val="CC0000"/>
                </a:solidFill>
                <a:latin typeface="Times New Roman" pitchFamily="18" charset="0"/>
                <a:ea typeface="+mj-ea"/>
                <a:cs typeface="Times New Roman" pitchFamily="18" charset="0"/>
              </a:rPr>
            </a:br>
            <a:endParaRPr lang="en-IN" b="1" dirty="0">
              <a:solidFill>
                <a:srgbClr val="CC0000"/>
              </a:solidFill>
            </a:endParaRPr>
          </a:p>
        </p:txBody>
      </p:sp>
      <p:sp>
        <p:nvSpPr>
          <p:cNvPr id="5" name="Content Placeholder 2"/>
          <p:cNvSpPr txBox="1">
            <a:spLocks/>
          </p:cNvSpPr>
          <p:nvPr/>
        </p:nvSpPr>
        <p:spPr>
          <a:xfrm>
            <a:off x="142844" y="1071546"/>
            <a:ext cx="8858312" cy="535785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srgbClr val="CC0000"/>
                </a:solidFill>
                <a:effectLst/>
                <a:uLnTx/>
                <a:uFillTx/>
                <a:latin typeface="Times New Roman" pitchFamily="18" charset="0"/>
                <a:ea typeface="+mn-ea"/>
                <a:cs typeface="Times New Roman" pitchFamily="18" charset="0"/>
              </a:rPr>
              <a:t>Marks break up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r>
              <a:rPr kumimoji="0" lang="en-US" sz="32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Attendance						  5</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r>
              <a:rPr kumimoji="0" lang="en-US" sz="32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Academic Task                                    	</a:t>
            </a:r>
            <a:r>
              <a:rPr lang="en-US" sz="3200" dirty="0">
                <a:solidFill>
                  <a:srgbClr val="003399"/>
                </a:solidFill>
                <a:latin typeface="Times New Roman" pitchFamily="18" charset="0"/>
                <a:cs typeface="Times New Roman" pitchFamily="18" charset="0"/>
              </a:rPr>
              <a:t>5</a:t>
            </a:r>
            <a:r>
              <a:rPr kumimoji="0" lang="en-US" sz="3200" b="0" i="0" u="none" strike="noStrike" kern="1200" cap="none" spc="0" normalizeH="0" baseline="0" noProof="0" dirty="0" smtClean="0">
                <a:ln>
                  <a:noFill/>
                </a:ln>
                <a:solidFill>
                  <a:srgbClr val="003399"/>
                </a:solidFill>
                <a:effectLst/>
                <a:uLnTx/>
                <a:uFillTx/>
                <a:latin typeface="Times New Roman" pitchFamily="18" charset="0"/>
                <a:ea typeface="+mn-ea"/>
                <a:cs typeface="Times New Roman" pitchFamily="18" charset="0"/>
              </a:rPr>
              <a:t>0</a:t>
            </a:r>
            <a:endParaRPr kumimoji="0" lang="en-US" sz="32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endParaRPr>
          </a:p>
          <a:p>
            <a:pPr marL="360363" marR="0" lvl="0" indent="-360363" algn="l" defTabSz="914400" rtl="0" eaLnBrk="1" fontAlgn="auto" latinLnBrk="0" hangingPunct="1">
              <a:lnSpc>
                <a:spcPct val="100000"/>
              </a:lnSpc>
              <a:spcBef>
                <a:spcPct val="20000"/>
              </a:spcBef>
              <a:spcAft>
                <a:spcPts val="0"/>
              </a:spcAft>
              <a:buClrTx/>
              <a:buSzTx/>
              <a:buFont typeface="Wingdings" pitchFamily="2" charset="2"/>
              <a:buChar char="§"/>
              <a:tabLst/>
              <a:defRPr/>
            </a:pPr>
            <a:r>
              <a:rPr kumimoji="0" lang="en-US" sz="3200" b="0" i="0" u="none" strike="noStrike" kern="1200" cap="none" spc="0" normalizeH="0" baseline="0" noProof="0" dirty="0">
                <a:ln>
                  <a:noFill/>
                </a:ln>
                <a:solidFill>
                  <a:srgbClr val="003399"/>
                </a:solidFill>
                <a:effectLst/>
                <a:uLnTx/>
                <a:uFillTx/>
                <a:latin typeface="Times New Roman" pitchFamily="18" charset="0"/>
                <a:ea typeface="+mn-ea"/>
                <a:cs typeface="Times New Roman" pitchFamily="18" charset="0"/>
              </a:rPr>
              <a:t>ETE							45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srgbClr val="CC0000"/>
                </a:solidFill>
                <a:effectLst/>
                <a:uLnTx/>
                <a:uFillTx/>
                <a:latin typeface="Times New Roman" pitchFamily="18" charset="0"/>
                <a:ea typeface="+mn-ea"/>
                <a:cs typeface="Times New Roman" pitchFamily="18" charset="0"/>
              </a:rPr>
              <a:t>Total						       100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accent3">
                  <a:lumMod val="50000"/>
                </a:schemeClr>
              </a:solidFill>
              <a:effectLst/>
              <a:uLnTx/>
              <a:uFillTx/>
              <a:latin typeface="Times New Roman" pitchFamily="18" charset="0"/>
              <a:ea typeface="+mn-ea"/>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ox(in)">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7286644" cy="785794"/>
          </a:xfrm>
          <a:prstGeom prst="rect">
            <a:avLst/>
          </a:prstGeom>
        </p:spPr>
        <p:txBody>
          <a:bodyPr/>
          <a:lstStyle/>
          <a:p>
            <a:pPr algn="l"/>
            <a:r>
              <a:rPr lang="en-US" altLang="en-US" b="1" dirty="0">
                <a:solidFill>
                  <a:srgbClr val="CC0000"/>
                </a:solidFill>
                <a:latin typeface="Times New Roman" pitchFamily="18" charset="0"/>
                <a:cs typeface="Times New Roman" pitchFamily="18" charset="0"/>
              </a:rPr>
              <a:t>Academic Task</a:t>
            </a:r>
            <a:endParaRPr lang="en-IN" b="1" dirty="0">
              <a:solidFill>
                <a:srgbClr val="CC0000"/>
              </a:solidFill>
            </a:endParaRPr>
          </a:p>
        </p:txBody>
      </p:sp>
      <p:sp>
        <p:nvSpPr>
          <p:cNvPr id="5" name="Content Placeholder 2"/>
          <p:cNvSpPr>
            <a:spLocks noGrp="1"/>
          </p:cNvSpPr>
          <p:nvPr>
            <p:ph idx="1"/>
          </p:nvPr>
        </p:nvSpPr>
        <p:spPr>
          <a:xfrm>
            <a:off x="142844" y="1071546"/>
            <a:ext cx="8858312" cy="5357850"/>
          </a:xfrm>
        </p:spPr>
        <p:txBody>
          <a:bodyPr/>
          <a:lstStyle/>
          <a:p>
            <a:pPr>
              <a:buFont typeface="Arial" charset="0"/>
              <a:buNone/>
              <a:defRPr/>
            </a:pPr>
            <a:r>
              <a:rPr lang="en-US" sz="3600" dirty="0">
                <a:solidFill>
                  <a:srgbClr val="CC0000"/>
                </a:solidFill>
                <a:latin typeface="Times New Roman" pitchFamily="18" charset="0"/>
                <a:cs typeface="Times New Roman" pitchFamily="18" charset="0"/>
              </a:rPr>
              <a:t>Component 			                 Week</a:t>
            </a:r>
          </a:p>
          <a:p>
            <a:pPr marL="514350" indent="-514350">
              <a:buFont typeface="Arial" charset="0"/>
              <a:buAutoNum type="arabicPeriod"/>
              <a:defRPr/>
            </a:pPr>
            <a:r>
              <a:rPr lang="en-US" dirty="0" smtClean="0">
                <a:solidFill>
                  <a:srgbClr val="003399"/>
                </a:solidFill>
                <a:latin typeface="Times New Roman" pitchFamily="18" charset="0"/>
                <a:cs typeface="Times New Roman" pitchFamily="18" charset="0"/>
              </a:rPr>
              <a:t>Test 1</a:t>
            </a:r>
            <a:r>
              <a:rPr lang="en-US" dirty="0">
                <a:solidFill>
                  <a:srgbClr val="003399"/>
                </a:solidFill>
                <a:latin typeface="Times New Roman" pitchFamily="18" charset="0"/>
                <a:cs typeface="Times New Roman" pitchFamily="18" charset="0"/>
              </a:rPr>
              <a:t>	                      </a:t>
            </a:r>
            <a:r>
              <a:rPr lang="en-US" dirty="0" smtClean="0">
                <a:solidFill>
                  <a:srgbClr val="003399"/>
                </a:solidFill>
                <a:latin typeface="Times New Roman" pitchFamily="18" charset="0"/>
                <a:cs typeface="Times New Roman" pitchFamily="18" charset="0"/>
              </a:rPr>
              <a:t>                          5th</a:t>
            </a:r>
            <a:r>
              <a:rPr lang="en-US" dirty="0">
                <a:solidFill>
                  <a:srgbClr val="003399"/>
                </a:solidFill>
                <a:latin typeface="Times New Roman" pitchFamily="18" charset="0"/>
                <a:cs typeface="Times New Roman" pitchFamily="18" charset="0"/>
              </a:rPr>
              <a:t>		     </a:t>
            </a:r>
            <a:endParaRPr lang="en-US" baseline="30000" dirty="0">
              <a:solidFill>
                <a:srgbClr val="003399"/>
              </a:solidFill>
              <a:latin typeface="Times New Roman" pitchFamily="18" charset="0"/>
              <a:cs typeface="Times New Roman" pitchFamily="18" charset="0"/>
            </a:endParaRPr>
          </a:p>
          <a:p>
            <a:pPr marL="514350" indent="-514350">
              <a:buFont typeface="Arial" charset="0"/>
              <a:buAutoNum type="arabicPeriod"/>
              <a:defRPr/>
            </a:pPr>
            <a:r>
              <a:rPr lang="en-US" dirty="0" smtClean="0">
                <a:solidFill>
                  <a:srgbClr val="003399"/>
                </a:solidFill>
                <a:latin typeface="Times New Roman" pitchFamily="18" charset="0"/>
                <a:cs typeface="Times New Roman" pitchFamily="18" charset="0"/>
              </a:rPr>
              <a:t>Test 2</a:t>
            </a:r>
            <a:r>
              <a:rPr lang="en-US" sz="2400" dirty="0">
                <a:solidFill>
                  <a:srgbClr val="003399"/>
                </a:solidFill>
                <a:latin typeface="Times New Roman" pitchFamily="18" charset="0"/>
                <a:cs typeface="Times New Roman" pitchFamily="18" charset="0"/>
              </a:rPr>
              <a:t>		</a:t>
            </a:r>
            <a:r>
              <a:rPr lang="en-US" dirty="0">
                <a:solidFill>
                  <a:srgbClr val="003399"/>
                </a:solidFill>
                <a:latin typeface="Times New Roman" pitchFamily="18" charset="0"/>
                <a:cs typeface="Times New Roman" pitchFamily="18" charset="0"/>
              </a:rPr>
              <a:t>	    </a:t>
            </a:r>
            <a:r>
              <a:rPr lang="en-US" dirty="0" smtClean="0">
                <a:solidFill>
                  <a:srgbClr val="003399"/>
                </a:solidFill>
                <a:latin typeface="Times New Roman" pitchFamily="18" charset="0"/>
                <a:cs typeface="Times New Roman" pitchFamily="18" charset="0"/>
              </a:rPr>
              <a:t>                          10th</a:t>
            </a:r>
            <a:r>
              <a:rPr lang="en-US" dirty="0">
                <a:solidFill>
                  <a:srgbClr val="003399"/>
                </a:solidFill>
                <a:latin typeface="Times New Roman" pitchFamily="18" charset="0"/>
                <a:cs typeface="Times New Roman" pitchFamily="18" charset="0"/>
              </a:rPr>
              <a:t>	    </a:t>
            </a:r>
          </a:p>
          <a:p>
            <a:pPr marL="514350" indent="-514350">
              <a:buFont typeface="Arial" charset="0"/>
              <a:buAutoNum type="arabicPeriod"/>
              <a:defRPr/>
            </a:pPr>
            <a:r>
              <a:rPr lang="en-US" dirty="0" smtClean="0">
                <a:solidFill>
                  <a:srgbClr val="003399"/>
                </a:solidFill>
                <a:latin typeface="Times New Roman" pitchFamily="18" charset="0"/>
                <a:cs typeface="Times New Roman" pitchFamily="18" charset="0"/>
              </a:rPr>
              <a:t>Test 3</a:t>
            </a:r>
            <a:r>
              <a:rPr lang="en-US" dirty="0">
                <a:solidFill>
                  <a:srgbClr val="003399"/>
                </a:solidFill>
                <a:latin typeface="Times New Roman" pitchFamily="18" charset="0"/>
                <a:cs typeface="Times New Roman" pitchFamily="18" charset="0"/>
              </a:rPr>
              <a:t>	                    </a:t>
            </a:r>
            <a:r>
              <a:rPr lang="en-US" dirty="0" smtClean="0">
                <a:solidFill>
                  <a:srgbClr val="003399"/>
                </a:solidFill>
                <a:latin typeface="Times New Roman" pitchFamily="18" charset="0"/>
                <a:cs typeface="Times New Roman" pitchFamily="18" charset="0"/>
              </a:rPr>
              <a:t>                            12th</a:t>
            </a:r>
            <a:endParaRPr lang="en-US" dirty="0">
              <a:solidFill>
                <a:srgbClr val="003399"/>
              </a:solidFill>
              <a:latin typeface="Times New Roman" pitchFamily="18" charset="0"/>
              <a:cs typeface="Times New Roman" pitchFamily="18" charset="0"/>
            </a:endParaRPr>
          </a:p>
          <a:p>
            <a:pPr marL="514350" indent="-514350">
              <a:buNone/>
              <a:defRPr/>
            </a:pPr>
            <a:endParaRPr lang="en-US" dirty="0">
              <a:solidFill>
                <a:srgbClr val="003399"/>
              </a:solidFill>
              <a:latin typeface="Times New Roman" pitchFamily="18" charset="0"/>
              <a:cs typeface="Times New Roman" pitchFamily="18" charset="0"/>
            </a:endParaRPr>
          </a:p>
          <a:p>
            <a:pPr marL="0" indent="0">
              <a:buNone/>
              <a:defRPr/>
            </a:pPr>
            <a:endParaRPr lang="en-US"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07288" cy="4525963"/>
          </a:xfrm>
        </p:spPr>
        <p:txBody>
          <a:bodyPr/>
          <a:lstStyle/>
          <a:p>
            <a:pPr marL="0" indent="0">
              <a:buNone/>
            </a:pPr>
            <a:r>
              <a:rPr lang="en-US" b="1" u="sng" dirty="0" smtClean="0">
                <a:solidFill>
                  <a:schemeClr val="accent6">
                    <a:lumMod val="75000"/>
                  </a:schemeClr>
                </a:solidFill>
              </a:rPr>
              <a:t>CA</a:t>
            </a:r>
          </a:p>
          <a:p>
            <a:r>
              <a:rPr lang="en-US" sz="3000" dirty="0" smtClean="0"/>
              <a:t>Programming Practice using </a:t>
            </a:r>
            <a:r>
              <a:rPr lang="en-US" sz="3000" dirty="0" err="1" smtClean="0"/>
              <a:t>IamNeo</a:t>
            </a:r>
            <a:r>
              <a:rPr lang="en-US" sz="3000" dirty="0" smtClean="0"/>
              <a:t> Platform</a:t>
            </a:r>
          </a:p>
          <a:p>
            <a:r>
              <a:rPr lang="en-US" sz="3000" dirty="0" smtClean="0"/>
              <a:t>Best 2 out of 3 Academic Task</a:t>
            </a:r>
          </a:p>
          <a:p>
            <a:r>
              <a:rPr lang="en-US" sz="3000" dirty="0" smtClean="0"/>
              <a:t>Programming practice is a compulsory requirement</a:t>
            </a:r>
            <a:endParaRPr lang="en-US" sz="3000" dirty="0"/>
          </a:p>
        </p:txBody>
      </p:sp>
      <p:sp>
        <p:nvSpPr>
          <p:cNvPr id="4" name="Right Brace 3"/>
          <p:cNvSpPr/>
          <p:nvPr/>
        </p:nvSpPr>
        <p:spPr>
          <a:xfrm>
            <a:off x="7683178" y="2029490"/>
            <a:ext cx="658416" cy="1584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5" name="TextBox 4"/>
          <p:cNvSpPr txBox="1"/>
          <p:nvPr/>
        </p:nvSpPr>
        <p:spPr>
          <a:xfrm>
            <a:off x="8341594" y="2636912"/>
            <a:ext cx="432048" cy="369332"/>
          </a:xfrm>
          <a:prstGeom prst="rect">
            <a:avLst/>
          </a:prstGeom>
          <a:noFill/>
        </p:spPr>
        <p:txBody>
          <a:bodyPr wrap="square" rtlCol="0">
            <a:spAutoFit/>
          </a:bodyPr>
          <a:lstStyle/>
          <a:p>
            <a:r>
              <a:rPr lang="en-US" dirty="0" smtClean="0"/>
              <a:t>50</a:t>
            </a:r>
            <a:endParaRPr lang="en-US" dirty="0"/>
          </a:p>
        </p:txBody>
      </p:sp>
      <p:sp>
        <p:nvSpPr>
          <p:cNvPr id="6" name="TextBox 5"/>
          <p:cNvSpPr txBox="1"/>
          <p:nvPr/>
        </p:nvSpPr>
        <p:spPr>
          <a:xfrm>
            <a:off x="636738" y="4221088"/>
            <a:ext cx="7704856" cy="1477328"/>
          </a:xfrm>
          <a:prstGeom prst="rect">
            <a:avLst/>
          </a:prstGeom>
          <a:noFill/>
        </p:spPr>
        <p:txBody>
          <a:bodyPr wrap="square" rtlCol="0">
            <a:spAutoFit/>
          </a:bodyPr>
          <a:lstStyle/>
          <a:p>
            <a:r>
              <a:rPr lang="en-US" sz="3000" b="1" u="sng" dirty="0" smtClean="0">
                <a:solidFill>
                  <a:schemeClr val="accent6">
                    <a:lumMod val="75000"/>
                  </a:schemeClr>
                </a:solidFill>
              </a:rPr>
              <a:t>ETP</a:t>
            </a:r>
          </a:p>
          <a:p>
            <a:endParaRPr lang="en-US" sz="3000" b="1" u="sng" dirty="0"/>
          </a:p>
          <a:p>
            <a:pPr marL="457200" indent="-457200">
              <a:buFont typeface="Arial" panose="020B0604020202020204" pitchFamily="34" charset="0"/>
              <a:buChar char="•"/>
            </a:pPr>
            <a:r>
              <a:rPr lang="en-US" sz="3000" dirty="0" smtClean="0"/>
              <a:t>Will be conducted on </a:t>
            </a:r>
            <a:r>
              <a:rPr lang="en-US" sz="3000" dirty="0" err="1"/>
              <a:t>IamNeo</a:t>
            </a:r>
            <a:r>
              <a:rPr lang="en-US" sz="3000" dirty="0"/>
              <a:t> </a:t>
            </a:r>
            <a:r>
              <a:rPr lang="en-US" sz="3000" dirty="0" smtClean="0"/>
              <a:t>Platform         </a:t>
            </a:r>
            <a:endParaRPr lang="en-US" sz="3000" dirty="0"/>
          </a:p>
        </p:txBody>
      </p:sp>
    </p:spTree>
    <p:extLst>
      <p:ext uri="{BB962C8B-B14F-4D97-AF65-F5344CB8AC3E}">
        <p14:creationId xmlns="" xmlns:p14="http://schemas.microsoft.com/office/powerpoint/2010/main" val="2641479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34" y="0"/>
            <a:ext cx="8229600" cy="1143000"/>
          </a:xfrm>
        </p:spPr>
        <p:txBody>
          <a:bodyPr/>
          <a:lstStyle/>
          <a:p>
            <a:r>
              <a:rPr lang="en-US" b="1" dirty="0" smtClean="0">
                <a:solidFill>
                  <a:schemeClr val="accent6">
                    <a:lumMod val="75000"/>
                  </a:schemeClr>
                </a:solidFill>
              </a:rPr>
              <a:t>Academic Task</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a:bodyPr>
          <a:lstStyle/>
          <a:p>
            <a:pPr marL="514350" indent="-514350">
              <a:buAutoNum type="arabicPeriod"/>
            </a:pPr>
            <a:r>
              <a:rPr lang="en-US" sz="2800" dirty="0" smtClean="0"/>
              <a:t>Each Academic task will contain 2 coding questions and 10 MCQs</a:t>
            </a:r>
          </a:p>
          <a:p>
            <a:pPr marL="514350" indent="-514350">
              <a:buAutoNum type="arabicPeriod"/>
            </a:pPr>
            <a:r>
              <a:rPr lang="en-US" sz="2800" dirty="0"/>
              <a:t>The weightage of programming practice which is spread across 150 problems with 25 problems </a:t>
            </a:r>
            <a:r>
              <a:rPr lang="en-US" sz="2800" dirty="0" smtClean="0"/>
              <a:t>per unit </a:t>
            </a:r>
            <a:r>
              <a:rPr lang="en-US" sz="2800" dirty="0"/>
              <a:t>will be 20%.</a:t>
            </a:r>
          </a:p>
        </p:txBody>
      </p:sp>
    </p:spTree>
    <p:extLst>
      <p:ext uri="{BB962C8B-B14F-4D97-AF65-F5344CB8AC3E}">
        <p14:creationId xmlns="" xmlns:p14="http://schemas.microsoft.com/office/powerpoint/2010/main" val="621408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1368</Words>
  <Application>Microsoft Office PowerPoint</Application>
  <PresentationFormat>On-screen Show (4:3)</PresentationFormat>
  <Paragraphs>265</Paragraphs>
  <Slides>44</Slides>
  <Notes>1</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45" baseType="lpstr">
      <vt:lpstr>Office Theme</vt:lpstr>
      <vt:lpstr>Slide 1</vt:lpstr>
      <vt:lpstr>Slide 2</vt:lpstr>
      <vt:lpstr>Slide 3</vt:lpstr>
      <vt:lpstr>Reference Books </vt:lpstr>
      <vt:lpstr>Course Outcomes</vt:lpstr>
      <vt:lpstr>Course Assessment Model </vt:lpstr>
      <vt:lpstr>Academic Task</vt:lpstr>
      <vt:lpstr>Slide 8</vt:lpstr>
      <vt:lpstr>Academic Task</vt:lpstr>
      <vt:lpstr>CA Marking Scheme </vt:lpstr>
      <vt:lpstr>Why a Star Course?</vt:lpstr>
      <vt:lpstr>The hitch……</vt:lpstr>
      <vt:lpstr>Flashback………..</vt:lpstr>
      <vt:lpstr>Is C only language?????</vt:lpstr>
      <vt:lpstr>How does it differ from C</vt:lpstr>
      <vt:lpstr>No scope of language in Industry</vt:lpstr>
      <vt:lpstr>Introduction to C++</vt:lpstr>
      <vt:lpstr>Q1</vt:lpstr>
      <vt:lpstr>Q2</vt:lpstr>
      <vt:lpstr>Slide 20</vt:lpstr>
      <vt:lpstr>Slide 21</vt:lpstr>
      <vt:lpstr>Key features of C++</vt:lpstr>
      <vt:lpstr>Slide 23</vt:lpstr>
      <vt:lpstr>(Objects)Daily Analysis</vt:lpstr>
      <vt:lpstr>Object ,Object and Object</vt:lpstr>
      <vt:lpstr>Procedural Approach(C Language)</vt:lpstr>
      <vt:lpstr>Data is not secure……..</vt:lpstr>
      <vt:lpstr>Object Oriented Approach</vt:lpstr>
      <vt:lpstr>Slide 29</vt:lpstr>
      <vt:lpstr>Classes and Objects(Example 1)</vt:lpstr>
      <vt:lpstr>Classes and Objects(Example 2)</vt:lpstr>
      <vt:lpstr>Classes and Objects</vt:lpstr>
      <vt:lpstr>Classes and Objects(Technical Example)</vt:lpstr>
      <vt:lpstr>History of Object-Oriented Programming</vt:lpstr>
      <vt:lpstr>The Ideas Spread</vt:lpstr>
      <vt:lpstr>Features Continued…</vt:lpstr>
      <vt:lpstr>Encapsulation</vt:lpstr>
      <vt:lpstr>Abstraction(Hiding Details)</vt:lpstr>
      <vt:lpstr>Reusability</vt:lpstr>
      <vt:lpstr>Inheritance</vt:lpstr>
      <vt:lpstr>Inheritance….</vt:lpstr>
      <vt:lpstr>             Polymorphism</vt:lpstr>
      <vt:lpstr>Polymorphism</vt:lpstr>
      <vt:lpstr>Course Contents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45</cp:revision>
  <dcterms:created xsi:type="dcterms:W3CDTF">2018-01-10T09:01:10Z</dcterms:created>
  <dcterms:modified xsi:type="dcterms:W3CDTF">2023-08-23T03:30:11Z</dcterms:modified>
</cp:coreProperties>
</file>